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</p:sldIdLst>
  <p:sldSz cy="5143500" cx="9144000"/>
  <p:notesSz cx="6858000" cy="9144000"/>
  <p:embeddedFontLst>
    <p:embeddedFont>
      <p:font typeface="Unbounded Medium"/>
      <p:regular r:id="rId97"/>
      <p:bold r:id="rId98"/>
    </p:embeddedFont>
    <p:embeddedFont>
      <p:font typeface="Montserrat"/>
      <p:regular r:id="rId99"/>
      <p:bold r:id="rId100"/>
      <p:italic r:id="rId101"/>
      <p:boldItalic r:id="rId102"/>
    </p:embeddedFont>
    <p:embeddedFont>
      <p:font typeface="Montserrat Medium"/>
      <p:regular r:id="rId103"/>
      <p:bold r:id="rId104"/>
      <p:italic r:id="rId105"/>
      <p:boldItalic r:id="rId106"/>
    </p:embeddedFont>
    <p:embeddedFont>
      <p:font typeface="Unbounded Light"/>
      <p:regular r:id="rId107"/>
      <p:bold r:id="rId108"/>
    </p:embeddedFont>
    <p:embeddedFont>
      <p:font typeface="Unbounded"/>
      <p:regular r:id="rId109"/>
      <p:bold r:id="rId11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font" Target="fonts/UnboundedLight-regular.fntdata"/><Relationship Id="rId106" Type="http://schemas.openxmlformats.org/officeDocument/2006/relationships/font" Target="fonts/MontserratMedium-boldItalic.fntdata"/><Relationship Id="rId105" Type="http://schemas.openxmlformats.org/officeDocument/2006/relationships/font" Target="fonts/MontserratMedium-italic.fntdata"/><Relationship Id="rId104" Type="http://schemas.openxmlformats.org/officeDocument/2006/relationships/font" Target="fonts/MontserratMedium-bold.fntdata"/><Relationship Id="rId109" Type="http://schemas.openxmlformats.org/officeDocument/2006/relationships/font" Target="fonts/Unbounded-regular.fntdata"/><Relationship Id="rId108" Type="http://schemas.openxmlformats.org/officeDocument/2006/relationships/font" Target="fonts/UnboundedLight-bold.fntdata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font" Target="fonts/MontserratMedium-regular.fntdata"/><Relationship Id="rId102" Type="http://schemas.openxmlformats.org/officeDocument/2006/relationships/font" Target="fonts/Montserrat-boldItalic.fntdata"/><Relationship Id="rId101" Type="http://schemas.openxmlformats.org/officeDocument/2006/relationships/font" Target="fonts/Montserrat-italic.fntdata"/><Relationship Id="rId100" Type="http://schemas.openxmlformats.org/officeDocument/2006/relationships/font" Target="fonts/Montserrat-bold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font" Target="fonts/UnboundedMedium-regular.fntdata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font" Target="fonts/Montserrat-regular.fntdata"/><Relationship Id="rId10" Type="http://schemas.openxmlformats.org/officeDocument/2006/relationships/slide" Target="slides/slide5.xml"/><Relationship Id="rId98" Type="http://schemas.openxmlformats.org/officeDocument/2006/relationships/font" Target="fonts/UnboundedMedium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5" Type="http://schemas.openxmlformats.org/officeDocument/2006/relationships/slide" Target="slides/slide10.xml"/><Relationship Id="rId110" Type="http://schemas.openxmlformats.org/officeDocument/2006/relationships/font" Target="fonts/Unbounded-bold.fntdata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421a70687f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421a70687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421a70687f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421a70687f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О чём этот раздел: </a:t>
            </a: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здесь описываются ваши личностные особенности в текущий период жизни.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То, как вы: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• реагируете на события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• принимаете решения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• взаимодействуете с людьми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• справляетесь с напряжением и изменениями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Важно понимать:</a:t>
            </a: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это не навсегда. Человек меняется с опытом, возрастом и обстоятельствами.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👉 На что важно обращать внимание</a:t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какие особенности сейчас проявляются сильнее всего и наоборот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какие помогают вам, а какие могут иногда мешать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что откликается особенно точно (обычно это чувствуется сразу)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Unbounded Light"/>
              <a:ea typeface="Unbounded Light"/>
              <a:cs typeface="Unbounded Light"/>
              <a:sym typeface="Unbounded Light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421a70687f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421a70687f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40ecdd7ba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40ecdd7ba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421a70687f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421a70687f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40ecdd7bab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40ecdd7bab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40ecdd7bab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40ecdd7bab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41ff1e71b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41ff1e71b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41ff1e71bb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41ff1e71bb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41ff1e71bb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41ff1e71b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41ff1e71bb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41ff1e71bb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421a70687f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421a70687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41ff1e71bb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41ff1e71bb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41ff1e71bb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41ff1e71bb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41ff1e71bb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41ff1e71bb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421a70687f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421a70687f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Здесь показаны:</a:t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• ваши сильные стороны — то, на что вы можете опираться и что важно усиливать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• ваши точки роста — не как недостатки, а как направления развития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Этот раздел нужен не для самооценки, а для понимания:</a:t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• где у вас уже есть ресурс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• а где стоит быть внимательнее и осознаннее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👉 На что важно обращать внимание</a:t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• сильные стороны — это не «и так понятно», а то, что стоит осознанно использовать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• точки роста — это не повод для критики, а подсказка, где вы можете вырасти быстрее всего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41ff1e71bb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41ff1e71bb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bc091bc25c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bc091bc25c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41ff1e71bb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41ff1e71bb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bc091bc25c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bc091bc25c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421a70687f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421a70687f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Этот раздел помогает посмотреть шире, чем просто работа или деньги. </a:t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Он отвечает не напрямую, а через размышления: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что для вас имеет смысл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где вы чувствуете внутренний отклик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в каком направлении вам важно развиваться как человеку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Важно: </a:t>
            </a: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этот раздел не даёт точного ответа, а помогает задать себе правильные вопросы.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👉 На что важно обращать внимание</a:t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какие формулировки вызывают отклик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какие мысли хочется «покрутить» дальше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41ff1e71bb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41ff1e71bb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b38f35bbe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b38f35bbe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b35627d8d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b35627d8d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46ec7b397e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46ec7b397e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Здесь раскрывается:</a:t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что именно вас мотивирует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от чего появляется энергия и желание действовать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а что, наоборот, быстро утомляет и обесценивает усилия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Этот раздел </a:t>
            </a: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особенно важен для понимания, почему: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в одних задачах вы включены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а в других быстро теряете интерес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👉 На что важно обращать внимание</a:t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совпадает ли ваша текущая деятельность с вашей мотивацией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не пытаетесь ли вы «тащить себя» туда, где мотивации изначально нет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421a70687f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421a70687f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6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1. Люмпенизированный - </a:t>
            </a: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про отсутствие целей и избегание ответственности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👉 «Главное — чтобы не было сложно»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6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Такой человек:</a:t>
            </a:r>
            <a:endParaRPr b="1" sz="6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не хочет напрягаться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избегает ответственности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плывет “по течению”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часто ждет, что кто-то решит за него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6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Примеры мыслей: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«И так нормально»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«Зачем что-то менять?»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6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Часто из таких людей получаются:</a:t>
            </a:r>
            <a:endParaRPr b="1" sz="6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исполнители без инициативы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люди, которые часто меняют работу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зависимые от внешних обстоятельств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люди в поиске себя без действий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⚠️ Важно: это часто временное состояние, а не приговор. </a:t>
            </a:r>
            <a:b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b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b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6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2. Хозяйский -</a:t>
            </a: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про ответственность и “это моё - поэтому я это делаю”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👉 «Если я за это взялся — я отвечаю»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6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Такой человек:</a:t>
            </a:r>
            <a:endParaRPr b="1" sz="6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относится к делу как к своему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не может делать плохо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любит порядок и результат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переживает за итог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6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Примеры мыслей: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«Я не могу оставить это недоделанным»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«Это моя зона ответственности»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6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Часто из таких людей получаются:</a:t>
            </a:r>
            <a:endParaRPr b="1" sz="6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руководители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владельцы бизнеса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project-менеджеры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лидеры команд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администраторы и организаторы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b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b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r>
              <a:rPr b="1" lang="ru" sz="6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3. Патриотический - </a:t>
            </a: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про смысл и пользу людям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👉 «Я хочу быть полезным»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6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Такой человек:</a:t>
            </a:r>
            <a:endParaRPr b="1" sz="6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думает о людях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хочет помогать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чувствует миссию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часто ставит других выше себя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6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Примеры мыслей:</a:t>
            </a:r>
            <a:endParaRPr b="1" sz="6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«Хочу помогать людям»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«Мне важно, чтобы это имело смысл»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6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Часто из таких людей получаются:</a:t>
            </a:r>
            <a:endParaRPr b="1" sz="6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психологи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коучи и трекеры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социальные предприниматели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наставники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люди помогающих профессий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⚠️ Важно: если нет баланса с деньгами — такие люди часто выгорают.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b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b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r>
              <a:rPr b="1" lang="ru" sz="6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4. Профессиональный - </a:t>
            </a: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про интерес и мастерство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👉 «Мне важно стать хорошим специалистом»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6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Такой человек:</a:t>
            </a:r>
            <a:endParaRPr b="1" sz="6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любит учиться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погружается в детали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стремится к качеству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не любит делать «на отвали»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6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Примеры мыслей:</a:t>
            </a:r>
            <a:endParaRPr b="1" sz="6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«Хочу разобраться глубже»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«Мне важно делать это хорошо»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6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Часто из таких людей получаются:</a:t>
            </a:r>
            <a:endParaRPr b="1" sz="6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эксперты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преподаватели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наставники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аналитики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специалисты высокого уровня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b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b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r>
              <a:rPr b="1" lang="ru" sz="6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5. Инструментальный - </a:t>
            </a: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про деньги и выгоду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👉 «Я делаю это, потому что мне за это платят»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6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Такой человек:</a:t>
            </a:r>
            <a:endParaRPr b="1" sz="6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смотрит на доход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сравнивает условия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быстро считает выгоду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может менять сферу, если там платят больше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6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Примеры мыслей:</a:t>
            </a:r>
            <a:endParaRPr b="1" sz="6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«Где больше платят?»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«А это точно окупится?»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6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Часто из таких людей получаются:</a:t>
            </a:r>
            <a:endParaRPr b="1" sz="6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менеджеры по продажам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предприниматели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фрилансеры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специалисты, работающие за процент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люди, которые быстро находят способы заработка</a:t>
            </a:r>
            <a:endParaRPr sz="6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9309d5573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9309d5573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9309d5573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39309d5573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46ec7b397e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46ec7b397e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421a70687f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421a70687f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Здесь показано, </a:t>
            </a: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в каком формате деятельности вам проще всего реализовываться: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через общение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через анализ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через творчество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через управление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через системную, структурную работу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также здесь даются примеры сфер и профессий, которые могут подойти именно вам.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Важно помнить:</a:t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карьерный вектор может меняться со временем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ориентироваться стоит на самый сильный текущий вектор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рекомендации построены чтобы показать вам ближайший возможный путь, а не гадать.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👉 На что важно обращать внимание</a:t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где вам действительно легче проявляться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в каких ролях вы быстрее растёте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что даётся более естественно, без постоянного напряжения. 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421a70687f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421a70687f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7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1. Реалистический</a:t>
            </a: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- про действие руками и реальный результат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👉 «Мне важно делать что-то конкретное и видеть результат»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7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Такой человек:</a:t>
            </a:r>
            <a:endParaRPr b="1" sz="7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любит практику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не любит лишнюю теорию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хорошо работает с техникой, процессами, инструментами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предпочитает «делать», а не «обсуждать»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7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Примеры мыслей: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«Давайте уже делать»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«Покажите, как это работает»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7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Часто из таких людей получаются:</a:t>
            </a:r>
            <a:endParaRPr b="1" sz="7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инженеры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технические специалисты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строители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мастера</a:t>
            </a:r>
            <a:b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b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b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b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r>
              <a:rPr b="1" lang="ru" sz="7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2. Исследовательский - </a:t>
            </a: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про мышление, анализ и поиск ответов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👉 «Мне интересно разобраться, как это устроено»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7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Такой человек:</a:t>
            </a:r>
            <a:endParaRPr b="1" sz="7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любит думать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задает много вопросов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анализирует, сравнивает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не любит шаблоны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7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Примеры мыслей: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«А почему это работает?»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«Хочу разобраться глубже»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7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Часто из таких людей получаются:</a:t>
            </a:r>
            <a:endParaRPr b="1" sz="7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аналитики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ученые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исследователи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программисты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b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b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r>
              <a:rPr b="1" lang="ru" sz="7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3. Артистический - </a:t>
            </a: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про самовыражение и уникальность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👉 «Я хочу выражать себя»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7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Такой человек:</a:t>
            </a:r>
            <a:endParaRPr b="1" sz="7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чувствителен к красоте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мыслит образами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не любит рамки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ценит свободу и вдохновение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7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Примеры мыслей: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«Мне важно, чтобы это было красиво»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«Я хочу делать по-своему»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7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Часто из таких людей получаются:</a:t>
            </a:r>
            <a:endParaRPr b="1" sz="7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дизайнеры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художники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актеры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фотографы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b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b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r>
              <a:rPr b="1" lang="ru" sz="7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4. Социальный - </a:t>
            </a: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про людей, общение и помощь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👉 «Мне важно работать с людьми»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7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Такой человек:</a:t>
            </a:r>
            <a:endParaRPr b="1" sz="7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хорошо чувствует других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умеет слушать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любит поддерживать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получает энергию от общения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7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Примеры мыслей: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«Мне важно помочь»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«Хочу быть полезным людям»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7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Часто из таких людей получаются:</a:t>
            </a:r>
            <a:endParaRPr b="1" sz="7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психологи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коучи и трекеры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преподаватели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наставники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b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r>
              <a:rPr b="1" lang="ru" sz="7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5. Предпринимательский - </a:t>
            </a: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про влияние, инициативу и деньги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👉 «Я хочу создавать и влиять»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7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Такой человек:</a:t>
            </a:r>
            <a:endParaRPr b="1" sz="7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легко берет ответственность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любит договариваться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мыслит возможностями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не боится риска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7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Примеры мыслей: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«А давай попробуем»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«Я вижу здесь возможность»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7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Часто из таких людей получаются:</a:t>
            </a:r>
            <a:endParaRPr b="1" sz="7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предприниматели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руководители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продюсеры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sales-менеджеры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b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b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r>
              <a:rPr b="1" lang="ru" sz="7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6. Конвенциональный</a:t>
            </a:r>
            <a:endParaRPr b="1" sz="7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Про порядок, структуру и стабильность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👉 «Мне важно, чтобы всё было понятно и по правилам»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7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Такой человек:</a:t>
            </a:r>
            <a:endParaRPr b="1" sz="7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любит инструкции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ценит порядок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аккуратен с цифрами и документами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не любит хаос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7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Примеры мыслей: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«Как здесь всё устроено?»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«Давайте по инструкции»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7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Часто из таких людей получаются:</a:t>
            </a:r>
            <a:endParaRPr b="1" sz="7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бухгалтеры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администраторы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финансисты</a:t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делопроизводители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bc091bc25c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bc091bc25c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bc091bc25c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bc091bc25c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b39bd9055e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b39bd9055e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bc091bc25c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bc091bc25c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46ec7b397e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46ec7b397e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46ec7b397e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46ec7b397e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9309d5573d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9309d5573d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9309d5573d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39309d5573d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9309d5573d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39309d5573d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9309d5573d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9309d5573d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9309d5573d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9309d5573d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41ff1e71bb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41ff1e71bb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421a70687f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3421a70687f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b39bd9055e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b39bd9055e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41ff1e71bb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341ff1e71bb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421a70687f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421a70687f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41ff1e71bb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341ff1e71bb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b35627d8d6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3b35627d8d6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Этот блок особенно важен, если вы:</a:t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чувствуете усталость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потерю энергии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отсутствие радости от достижений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или ощущение, что «делаю много, а сил всё меньше»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421a70687f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421a70687f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Зачем этот раздел нужен</a:t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Наш организм живёт по внутренним биологическим часам — это называется циркадные ритмы.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Они регулируют сон, уровень энергии, концентрацию внимания, гормоны и даже настроение.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Когда режим сбит:</a:t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быстро накапливается усталость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снижается фокус и мотивация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сложнее принимать решения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возрастает уровень стресса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Этот раздел показывает</a:t>
            </a: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, к какому ритму жизни вашему организму проще всего адаптироваться, чтобы: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было больше энергии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легче просыпаться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быстрее восстанавливаться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Важно понимать:</a:t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это не строгий график, а ориентир, к которому стоит постепенно стремиться, подстраивая под реальную жизнь.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Важно именно стараться график подстраивать под циркадные ритмы, а не наоборот.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41ff1e71bb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341ff1e71bb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b35627d8d6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3b35627d8d6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341ff1e71bb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341ff1e71bb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9309d5573d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9309d5573d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341ff1e71bb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341ff1e71bb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b39bd9055e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b39bd9055e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41ff1e71bb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341ff1e71bb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421a70687f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3421a70687f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Зачем этот раздел нужен</a:t>
            </a:r>
            <a:endParaRPr b="1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Стресс — физиологическая реакция организма на сложную ситуацию или угрозу. </a:t>
            </a:r>
            <a:br>
              <a:rPr lang="ru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r>
              <a:rPr lang="ru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В момент стресса все структуры тела перестраиваются, чтобы справиться с нагрузкой. </a:t>
            </a:r>
            <a:br>
              <a:rPr lang="ru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r>
              <a:rPr lang="ru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Эта реакция затрагивает нервную, эндокринную, сердечно-сосудистую, иммунную и другие системы. </a:t>
            </a:r>
            <a:br>
              <a:rPr lang="ru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endParaRPr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Иногда стресс полезен — он помогает справиться с проблемной ситуацией, повышает выносливость и устойчивость к физической и умственной нагрузкам. </a:t>
            </a:r>
            <a:br>
              <a:rPr lang="ru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r>
              <a:rPr lang="ru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В отличие от краткосрочного, последствия которого быстро проходят, продолжительный стресс держит организм в состоянии постоянной боевой готовности,</a:t>
            </a:r>
            <a:br>
              <a:rPr lang="ru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r>
              <a:rPr lang="ru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не позволяя расслабиться</a:t>
            </a:r>
            <a:endParaRPr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Но постоянный фоновый стресс незаметно:</a:t>
            </a:r>
            <a:endParaRPr b="1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забирает энергию</a:t>
            </a:r>
            <a:endParaRPr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ухудшает память и внимание</a:t>
            </a:r>
            <a:endParaRPr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повышает риск выгорания</a:t>
            </a:r>
            <a:endParaRPr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влияет на здоровье</a:t>
            </a:r>
            <a:endParaRPr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Исследования показывают, что длительный стресс напрямую связан с:</a:t>
            </a:r>
            <a:endParaRPr b="1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нарушениями сна</a:t>
            </a:r>
            <a:endParaRPr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снижением иммунитета</a:t>
            </a:r>
            <a:endParaRPr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эмоциональным истощением</a:t>
            </a:r>
            <a:br>
              <a:rPr lang="ru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r>
              <a:rPr lang="ru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лишним весом и отсутствием чувства счастья</a:t>
            </a:r>
            <a:endParaRPr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В этом разделе вы узнаете:</a:t>
            </a:r>
            <a:endParaRPr b="1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какие именно источники стресса влияют на вас сильнее всего</a:t>
            </a:r>
            <a:endParaRPr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какие способы восстановления подходят именно вам</a:t>
            </a:r>
            <a:endParaRPr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Цель раздела — не убрать стресс полностью (это невозможно), а научиться управлять им, а не жить в нём.</a:t>
            </a:r>
            <a:endParaRPr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341ff1e71bb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341ff1e71bb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41ff1e71bb_0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41ff1e71bb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341ff1e71bb_0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341ff1e71bb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341ff1e71bb_0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341ff1e71bb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3421a70687f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3421a70687f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Зачем этот раздел нужен</a:t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Движение — один из самых сильных и недооцененных инструментов: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повышения энергии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стабилизации эмоций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улучшения концентрации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достижения целей</a:t>
            </a:r>
            <a:b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Физическая активность напрямую влияет на работу мозга:</a:t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улучшается память, мышление и способность принимать решения.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Этот раздел важен, потому что:</a:t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разный спорт по-разному влияет на людей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не каждому подойдут одинаковые нагрузки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Здесь показывается, какой формат движения будет поддерживать именно вас:</a:t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не выматывать, а наполнять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не ломать, а усиливать</a:t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421a70687f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3421a70687f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41ff1e71bb_0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341ff1e71bb_0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421a70687f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421a70687f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Зачем этот раздел нужен</a:t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Питание — это не про диеты.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Это про топливо для мозга и тела.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Исследования показывают:</a:t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люди, которые питаются более осознанно,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лучше концентрируются, быстрее думают и легче справляются со стрессом.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В этом разделе:</a:t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даны базовые, безопасные рекомендации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они не требуют сложных схем или крайностей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основаны на общем принципе: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больше цельной еды — меньше переработанной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Важно:</a:t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Это не медицинские назначения,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а универсальные ориентиры, которые помогают повысить качество жизни и работоспособность.</a:t>
            </a:r>
            <a:b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Многие ищут волшебные методики не применив базовые принципы в полной мере. </a:t>
            </a:r>
            <a:b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Но именно они дают 90% результата.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3f5b77436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3f5b77436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О чём этот раздел:</a:t>
            </a: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это отправная точка отчёта.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Здесь собрана базовая информация о вас — как вы выглядите со стороны прямо сейчас.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Этот раздел помогает:</a:t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• увидеть себя целостно, без деталей и сложных терминов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• понять, как вы сами себя воспринимаете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• зафиксировать текущее состояние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👉 На что важно обращать внимание</a:t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Не пытайтесь оценивать себя «хорошо» или «плохо».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Этот раздел — просто точка А, от которой дальше будет выстраиваться путь.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341ff1e71bb_0_3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341ff1e71bb_0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341ff1e71bb_0_3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341ff1e71bb_0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341ff1e71bb_0_3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341ff1e71bb_0_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341ff1e71bb_0_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341ff1e71bb_0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3421a70687f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3421a70687f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Зачем этот раздел нужен</a:t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Без здоровья всё остальное теряет смысл: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ни цели,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ни деньги,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ни развитие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не приносят радости, если нет ЗДОРОВЬЯ.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Чаще всего мы начинаем ценить здоровье только тогда, когда его теряем.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Этот раздел нужен, чтобы до этого не доводить.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Здесь подсвечиваются:</a:t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зоны, на которые стоит обратить внимание 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привычки, которые могут со временем влиять на самочувствие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Цель раздела — не напугать,</a:t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а помочь заранее выстроить более бережное отношение к себе.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341ff1e71bb_0_4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341ff1e71bb_0_4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341ff1e71bb_0_4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341ff1e71bb_0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341ff1e71bb_0_4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341ff1e71bb_0_4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39309d5573d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39309d5573d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3421a70687f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3421a70687f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Зачем этот раздел нужен</a:t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Качество близких отношений напрямую влияет на:</a:t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уровень счастья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эмоциональную устойчивость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ощущение смысла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Много исследований показывают:</a:t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люди с поддерживающими отношениями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лучше справляются со стрессом и быстрее восстанавливаются после трудностей.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Этот раздел:</a:t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помогает лучше понять, какие отношения для вас действительно подходят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на что стоит обращать внимание при выборе партнёра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какие паттерны могут подойти вам лучше всего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Даже если сейчас этот вопрос не в приоритете —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понимание себя в теме отношений дает больше осознанности и спокойствия.</a:t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421a70687f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421a70687f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341ff1e71bb_0_4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341ff1e71bb_0_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3bc091bc25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3bc091bc25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bc091bc25c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bc091bc25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341ff1e71bb_0_4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341ff1e71bb_0_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341ff1e71bb_0_4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341ff1e71bb_0_4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3b39bd9055e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3b39bd9055e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3b39bd9055e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3b39bd9055e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3b39bd9055e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3b39bd9055e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3b39bd9055e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3b39bd9055e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3b39bd9055e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3b39bd9055e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686b60018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686b60018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3b39bd9055e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3b39bd9055e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3b39bd9055e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3b39bd9055e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54.xml"/><Relationship Id="rId10" Type="http://schemas.openxmlformats.org/officeDocument/2006/relationships/slide" Target="/ppt/slides/slide36.xml"/><Relationship Id="rId13" Type="http://schemas.openxmlformats.org/officeDocument/2006/relationships/slide" Target="/ppt/slides/slide66.xml"/><Relationship Id="rId12" Type="http://schemas.openxmlformats.org/officeDocument/2006/relationships/slide" Target="/ppt/slides/slide61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slide" Target="/ppt/slides/slide31.xml"/><Relationship Id="rId15" Type="http://schemas.openxmlformats.org/officeDocument/2006/relationships/slide" Target="/ppt/slides/slide74.xml"/><Relationship Id="rId14" Type="http://schemas.openxmlformats.org/officeDocument/2006/relationships/slide" Target="/ppt/slides/slide69.xml"/><Relationship Id="rId16" Type="http://schemas.openxmlformats.org/officeDocument/2006/relationships/slide" Target="/ppt/slides/slide7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23.xml"/><Relationship Id="rId8" Type="http://schemas.openxmlformats.org/officeDocument/2006/relationships/slide" Target="/ppt/slides/slide28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5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7 (10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575700" y="1428275"/>
            <a:ext cx="8568300" cy="1031400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5500">
                <a:solidFill>
                  <a:srgbClr val="1373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РАСПАКОВКА</a:t>
            </a:r>
            <a:endParaRPr sz="5500">
              <a:solidFill>
                <a:srgbClr val="1373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3194425" y="2725025"/>
            <a:ext cx="5949600" cy="10314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5500">
                <a:solidFill>
                  <a:srgbClr val="1373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ЛИЧНОСТИ</a:t>
            </a:r>
            <a:endParaRPr sz="5500">
              <a:solidFill>
                <a:srgbClr val="1373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634800" y="2869350"/>
            <a:ext cx="1862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отчет подготовила</a:t>
            </a:r>
            <a:endParaRPr sz="10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профориентатор</a:t>
            </a:r>
            <a:br>
              <a:rPr lang="ru" sz="10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r>
              <a:rPr lang="ru" sz="10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Sofia AI</a:t>
            </a:r>
            <a:endParaRPr sz="10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</p:txBody>
      </p:sp>
      <p:pic>
        <p:nvPicPr>
          <p:cNvPr id="58" name="Google Shape;58;p13" title="Group 4660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3239" y="2935935"/>
            <a:ext cx="585132" cy="609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 title="7 (10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2"/>
          <p:cNvSpPr txBox="1"/>
          <p:nvPr>
            <p:ph type="ctrTitle"/>
          </p:nvPr>
        </p:nvSpPr>
        <p:spPr>
          <a:xfrm>
            <a:off x="1154025" y="2433275"/>
            <a:ext cx="6933900" cy="968400"/>
          </a:xfrm>
          <a:prstGeom prst="rect">
            <a:avLst/>
          </a:prstGeom>
          <a:effectLst>
            <a:outerShdw blurRad="71438" rotWithShape="0" algn="bl" dist="38100">
              <a:srgbClr val="16B7C6">
                <a:alpha val="35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500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  <a:t>2</a:t>
            </a:r>
            <a:r>
              <a:rPr b="1" lang="ru" sz="4500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  <a:t>. Характерные особенности</a:t>
            </a:r>
            <a:endParaRPr b="1" sz="4500">
              <a:solidFill>
                <a:srgbClr val="366F8B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3" title="9 (5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3" title="3726748 (2).png"/>
          <p:cNvPicPr preferRelativeResize="0"/>
          <p:nvPr/>
        </p:nvPicPr>
        <p:blipFill rotWithShape="1">
          <a:blip r:embed="rId4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3"/>
          <p:cNvSpPr txBox="1"/>
          <p:nvPr/>
        </p:nvSpPr>
        <p:spPr>
          <a:xfrm>
            <a:off x="476650" y="489150"/>
            <a:ext cx="8045100" cy="64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373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Личностные качества</a:t>
            </a:r>
            <a:endParaRPr sz="3000">
              <a:solidFill>
                <a:srgbClr val="1373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cxnSp>
        <p:nvCxnSpPr>
          <p:cNvPr id="138" name="Google Shape;138;p23"/>
          <p:cNvCxnSpPr/>
          <p:nvPr/>
        </p:nvCxnSpPr>
        <p:spPr>
          <a:xfrm>
            <a:off x="3419550" y="1235975"/>
            <a:ext cx="0" cy="2896500"/>
          </a:xfrm>
          <a:prstGeom prst="straightConnector1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9" name="Google Shape;139;p23"/>
          <p:cNvCxnSpPr/>
          <p:nvPr/>
        </p:nvCxnSpPr>
        <p:spPr>
          <a:xfrm>
            <a:off x="6760675" y="1217275"/>
            <a:ext cx="0" cy="2896500"/>
          </a:xfrm>
          <a:prstGeom prst="straightConnector1">
            <a:avLst/>
          </a:prstGeom>
          <a:noFill/>
          <a:ln cap="flat" cmpd="sng" w="9525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40" name="Google Shape;14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094" y="1135662"/>
            <a:ext cx="8145162" cy="331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4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4"/>
          <p:cNvSpPr txBox="1"/>
          <p:nvPr>
            <p:ph type="title"/>
          </p:nvPr>
        </p:nvSpPr>
        <p:spPr>
          <a:xfrm>
            <a:off x="311700" y="26457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Расшифровка параметров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147" name="Google Shape;147;p24"/>
          <p:cNvSpPr txBox="1"/>
          <p:nvPr>
            <p:ph idx="1" type="body"/>
          </p:nvPr>
        </p:nvSpPr>
        <p:spPr>
          <a:xfrm>
            <a:off x="372175" y="769275"/>
            <a:ext cx="8520600" cy="38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1. Общительность: 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70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%</a:t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</a:t>
            </a: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и</a:t>
            </a: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е:</a:t>
            </a: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показывает склонность к общению, инициативность в контактах и комфорт в социальных ситуациях. отражает, насколько человек предпочитает активное взаимодействие с другими и командную работу.</a:t>
            </a:r>
            <a:endParaRPr sz="9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Расшифровка: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Баллы выше среднего: вы общительны, легко вступаете в контакт и получаете энергию от взаимодействия, но не навязчивы и сохраняете баланс личного пространства.</a:t>
            </a:r>
            <a:endParaRPr sz="9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</a:t>
            </a: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9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9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Регулярно участвуйте в профессиональных и профильных онлайн‑группах, чтобы расширять сеть контактов.</a:t>
            </a:r>
            <a:endParaRPr sz="9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Практикуйте публичные выступления в малых группах для укрепления уверенности.</a:t>
            </a:r>
            <a:endParaRPr sz="9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Выделяйте время на восстановление в одиночестве, чтобы не перегореть от общения.</a:t>
            </a:r>
            <a:endParaRPr sz="9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ru" sz="9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9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2. Аналитичность: 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100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%</a:t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отражает аналитические способности, интерес к идеям и умение быстро усваивать информацию. показывает склонность к абстрактному мышлению и учебной активности.</a:t>
            </a:r>
            <a:r>
              <a:rPr lang="ru" sz="9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9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Расшифровка: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Максимум: у вас ярко выражённый интеллект и тяга к обучению; вы быстро учитесь, любите теорию и систематизацию информации, что помогает в освоении коучинга.</a:t>
            </a:r>
            <a:endParaRPr sz="9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</a:t>
            </a: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Систематизируйте знания в виде структурированных конспектов и схем для практического применения.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Изучайте смежные области (психология, нейронауки) для углубления компетенций.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Применяйте полученные знания в небольших практических проектах с клиентами.</a:t>
            </a:r>
            <a:endParaRPr sz="9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148" name="Google Shape;148;p24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5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5"/>
          <p:cNvSpPr txBox="1"/>
          <p:nvPr>
            <p:ph idx="1" type="body"/>
          </p:nvPr>
        </p:nvSpPr>
        <p:spPr>
          <a:xfrm>
            <a:off x="372175" y="769275"/>
            <a:ext cx="8520600" cy="38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3. Эмоциональная устойчивость: 70%</a:t>
            </a:r>
            <a:b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1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показывает эмоциональную устойчивость и способность справляться со стрессом. отражает реакции на неудачи и умение сохранять равновесие в трудных ситуациях.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Расшифровка:</a:t>
            </a:r>
            <a:r>
              <a:rPr b="1"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Вы относительно устойчивы: сохраняете спокойствие в большинстве ситуаций и умеете восстанавливаться после стрессов, хотя иногда испытываете сомнения. 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Практикуйте регулярные техники релаксации (дыхание, медитация) для повышения стойкости.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Развивайте план действий на критические моменты, чтобы снизить неопределённость.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Ведите дневник успехов для укрепления уверенности в сложные периоды.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4. Доминантность: 80% </a:t>
            </a:r>
            <a:b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1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</a:t>
            </a:r>
            <a:r>
              <a:rPr lang="ru" sz="9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означает уровень напора и стремление вести за собой, готовность брать ответственность и влиять на ситуацию. показывает склонность к инициативе и принятию решений.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Расшифровка:</a:t>
            </a:r>
            <a:r>
              <a:rPr b="1"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Высокий показатель: вы уверенно берёте инициативу, не боитесь руководить и принимать решения, что полезно для ведения практики и привлечения клиентов.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Участвуйте в проектах, где можно взять роль лидера, чтобы развить управленческие навыки.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Учитесь делегировать задачи, чтобы эффективно масштабировать деятельность.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Тренируйте навыки убеждения и конструктивного фидбэка для поддержки команды и клиентов.</a:t>
            </a:r>
            <a:endParaRPr sz="11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155" name="Google Shape;155;p25"/>
          <p:cNvSpPr txBox="1"/>
          <p:nvPr>
            <p:ph type="title"/>
          </p:nvPr>
        </p:nvSpPr>
        <p:spPr>
          <a:xfrm>
            <a:off x="311700" y="26457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Расшифровка параметров</a:t>
            </a:r>
            <a:endParaRPr sz="2520"/>
          </a:p>
        </p:txBody>
      </p:sp>
      <p:pic>
        <p:nvPicPr>
          <p:cNvPr id="156" name="Google Shape;156;p25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6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6"/>
          <p:cNvSpPr txBox="1"/>
          <p:nvPr>
            <p:ph idx="1" type="body"/>
          </p:nvPr>
        </p:nvSpPr>
        <p:spPr>
          <a:xfrm>
            <a:off x="372175" y="769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13738B"/>
                </a:solidFill>
                <a:latin typeface="Montserrat"/>
                <a:ea typeface="Montserrat"/>
                <a:cs typeface="Montserrat"/>
                <a:sym typeface="Montserrat"/>
              </a:rPr>
              <a:t>5. Экспрессивность: 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60</a:t>
            </a:r>
            <a:r>
              <a:rPr b="1" lang="ru" sz="1100">
                <a:solidFill>
                  <a:srgbClr val="13738B"/>
                </a:solidFill>
                <a:latin typeface="Montserrat"/>
                <a:ea typeface="Montserrat"/>
                <a:cs typeface="Montserrat"/>
                <a:sym typeface="Montserrat"/>
              </a:rPr>
              <a:t>% </a:t>
            </a:r>
            <a:endParaRPr b="1" sz="1100">
              <a:solidFill>
                <a:srgbClr val="1373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rgbClr val="1373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показывает степень экспрессивности и эмоциональной открытости в поведении и общении. отражает манеру выражения чувств и вовлечённость в взаимодействие.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Расшифровка:</a:t>
            </a: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Немного выше среднего: вы достаточно выразительны и тёплы в коммуникации, способны вдохновлять, но иногда контролируете проявления эмоций. 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  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Практикуйте рассказывание личных историй в формате кейсов для усиления эмоциональной связи с клиентами.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Работайте над невербальной выразительностью (жесты, интонация) в онлайн‑взаимодействии.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Развивайте умение уместно проявлять эмпатию без чрезмерной эмоциональной вовлечённости.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6. Правильность: 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30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%</a:t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1373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</a:t>
            </a:r>
            <a:r>
              <a:rPr lang="ru" sz="9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означает аккуратность, соблюдение правил и степень организованности в делах. показывает внимание к деталям и ответственность за выполнение задач.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Расшифровка:</a:t>
            </a: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Низкий показатель: вы склонны к гибкости и спонтанности, иногда испытываете трудности с системностью и соблюдением чужих правил или рутинных процедур. 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  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Внедрите простые рутинные чек‑листы для ключевых процессов работы с клиентом.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Используйте инструменты планирования (календарь, напоминания) для повышения организованности.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Делегируйте административные задачи или автоматизируйте их, чтобы фокусироваться на содержании.</a:t>
            </a:r>
            <a:endParaRPr sz="9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3" name="Google Shape;163;p26"/>
          <p:cNvSpPr txBox="1"/>
          <p:nvPr>
            <p:ph type="title"/>
          </p:nvPr>
        </p:nvSpPr>
        <p:spPr>
          <a:xfrm>
            <a:off x="311700" y="26457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Расшифровка параметров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pic>
        <p:nvPicPr>
          <p:cNvPr id="164" name="Google Shape;164;p26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7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7"/>
          <p:cNvSpPr txBox="1"/>
          <p:nvPr>
            <p:ph idx="1" type="body"/>
          </p:nvPr>
        </p:nvSpPr>
        <p:spPr>
          <a:xfrm>
            <a:off x="372175" y="769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13738B"/>
                </a:solidFill>
                <a:latin typeface="Montserrat"/>
                <a:ea typeface="Montserrat"/>
                <a:cs typeface="Montserrat"/>
                <a:sym typeface="Montserrat"/>
              </a:rPr>
              <a:t>7. Социальная смелость: 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60</a:t>
            </a:r>
            <a:r>
              <a:rPr b="1" lang="ru" sz="1100">
                <a:solidFill>
                  <a:srgbClr val="13738B"/>
                </a:solidFill>
                <a:latin typeface="Montserrat"/>
                <a:ea typeface="Montserrat"/>
                <a:cs typeface="Montserrat"/>
                <a:sym typeface="Montserrat"/>
              </a:rPr>
              <a:t>%</a:t>
            </a:r>
            <a:r>
              <a:rPr b="1" lang="ru" sz="900">
                <a:solidFill>
                  <a:srgbClr val="13738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900">
              <a:solidFill>
                <a:srgbClr val="1373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показывает социальную смелость и готовность к риску в межличностных ситуациях. отражает комфорт выступлений и инициативы в новых социальных условиях.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Расшифровка:</a:t>
            </a:r>
            <a:r>
              <a:rPr lang="ru" sz="900">
                <a:solidFill>
                  <a:srgbClr val="366F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Средний уровень: вы достаточно уверены в социальных контактах, можете выступать и налаживать связи, но в новых масштабных аудиториях чувствуете лёгкое напряжение. 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 </a:t>
            </a:r>
            <a:r>
              <a:rPr lang="ru" sz="9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9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Постепенно увеличивайте аудиторию выступлений, начиная с малых групп.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Тренируйте сценарии первичных встреч с клиентами для снижения неопределённости.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Работайте с коучем или в супервизионной группе для безопасной практики публичных навыков.</a:t>
            </a:r>
            <a:endParaRPr sz="9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13738B"/>
                </a:solidFill>
                <a:latin typeface="Montserrat"/>
                <a:ea typeface="Montserrat"/>
                <a:cs typeface="Montserrat"/>
                <a:sym typeface="Montserrat"/>
              </a:rPr>
              <a:t>8. Чувствительность: 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80</a:t>
            </a:r>
            <a:r>
              <a:rPr b="1" lang="ru" sz="1100">
                <a:solidFill>
                  <a:srgbClr val="13738B"/>
                </a:solidFill>
                <a:latin typeface="Montserrat"/>
                <a:ea typeface="Montserrat"/>
                <a:cs typeface="Montserrat"/>
                <a:sym typeface="Montserrat"/>
              </a:rPr>
              <a:t>%</a:t>
            </a:r>
            <a:endParaRPr b="1" sz="1100">
              <a:solidFill>
                <a:srgbClr val="1373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13738B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b="1" sz="11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показывает степень эмоциональной чувствительности, чуткость к переживаниям других и склонность к эмпатии. отражает восприимчивость к настроению окружающих.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Расшифровка:</a:t>
            </a:r>
            <a:r>
              <a:rPr lang="ru" sz="900">
                <a:solidFill>
                  <a:srgbClr val="366F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Высокий показатель: вы очень отзывчивы и эмпатичны, легко чувствуете других и это делает вас хорошим поддерживающим специалистом, но иногда вы можете эмоционально вовлекаться слишком глубоко. 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  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Установите профессиональные границы и практики самозащиты для предотвращения выгорания.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Регулярно проводите супервизию или рефлексию после сложных сессий.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Осваивайте техники дистанцированной эмпатии, чтобы помогать, не перенимая эмоции клиента.</a:t>
            </a:r>
            <a:endParaRPr sz="9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1" name="Google Shape;171;p27"/>
          <p:cNvSpPr txBox="1"/>
          <p:nvPr>
            <p:ph type="title"/>
          </p:nvPr>
        </p:nvSpPr>
        <p:spPr>
          <a:xfrm>
            <a:off x="311700" y="26457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Расшифровка параметров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pic>
        <p:nvPicPr>
          <p:cNvPr id="172" name="Google Shape;172;p27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8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8"/>
          <p:cNvSpPr txBox="1"/>
          <p:nvPr>
            <p:ph type="title"/>
          </p:nvPr>
        </p:nvSpPr>
        <p:spPr>
          <a:xfrm>
            <a:off x="311700" y="26457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Расшифровка параметров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179" name="Google Shape;179;p28"/>
          <p:cNvSpPr txBox="1"/>
          <p:nvPr>
            <p:ph idx="1" type="body"/>
          </p:nvPr>
        </p:nvSpPr>
        <p:spPr>
          <a:xfrm>
            <a:off x="372175" y="769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9. Подозрительность: 30% </a:t>
            </a: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показывает уровень доверчивости и склонность к сомнению в мотивах других. отражает степень критичности и осторожности в межличностных оценках.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Расшифровка:</a:t>
            </a:r>
            <a:r>
              <a:rPr lang="ru" sz="900">
                <a:solidFill>
                  <a:srgbClr val="366F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Низкий показатель: вы склонны доверять людям и избегаете излишней подозрительности, предпочитаете верить в добрые намерения и конструктивное взаимодействие. 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</a:t>
            </a:r>
            <a:r>
              <a:rPr lang="ru" sz="9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</a:t>
            </a:r>
            <a:endParaRPr sz="9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Сохраняйте здоровую осторожность при новых деловых партнёрах и проверяйте факты.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Развивайте навыки оценки рисков в договорах и сотрудничестве.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Устанавливайте ясные ожидания и договорённости в начале профессиональных отношений.</a:t>
            </a:r>
            <a:endParaRPr sz="9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10. Мечтательность: 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100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%  </a:t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</a:t>
            </a:r>
            <a:r>
              <a:rPr lang="ru" sz="9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означает склонность к мечтательности, богатое воображение и интерес к внутренним переживаниям. показывает творческую и идейную составляющую личности.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Расшифровка:</a:t>
            </a: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Максимум: вы очень мечтательны и креативны, склонны к идеализации и богатой внутренней жизни, что даёт вдохновение, но может отвлекать от практики. 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 </a:t>
            </a:r>
            <a:r>
              <a:rPr lang="ru" sz="9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9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Фокусируйте идеи в конкретные проекты с измеримыми целями и сроками.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Используйте визуализацию и доски желаний для структурирования мечт в планы.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Совмещайте творческий подход с регулярной проверкой реалистичности шагов.</a:t>
            </a:r>
            <a:endParaRPr sz="9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80" name="Google Shape;180;p28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9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9"/>
          <p:cNvSpPr txBox="1"/>
          <p:nvPr>
            <p:ph idx="1" type="body"/>
          </p:nvPr>
        </p:nvSpPr>
        <p:spPr>
          <a:xfrm>
            <a:off x="372175" y="769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11. Дипломатичность: 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60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% </a:t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показывает дипломатичность, тактичность и стремление к гармонии в отношениях. отражает умение сглаживать конфликты и учитывать чувства других.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Расшифровка:</a:t>
            </a:r>
            <a:r>
              <a:rPr lang="ru" sz="900">
                <a:solidFill>
                  <a:srgbClr val="366F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Средний уровень: вы тактичны и умеете находить компромиссы, при этом сохраняете способность отстаивать позиции при необходимости. 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  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Практикуйте навыки ненасильственного общения для улучшения разрешения конфликтов.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Отрабатывайте конструктивную обратную связь, сохраняя заботу о чувствах собеседника.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Используйте ролевые игры для оттачивания дипломатичных реакций в трудных разговорах.</a:t>
            </a:r>
            <a:endParaRPr sz="9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12. Тревожность: 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90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%  </a:t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</a:t>
            </a:r>
            <a:r>
              <a:rPr lang="ru" sz="9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показывает уровень тревожности и склонность к беспокойству о будущем и мнении других. отражает влияние тревоги на принятие решений и повседневное функционирование.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Расшифровка:</a:t>
            </a: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Высокий показатель: вы часто испытываете беспокойство и переживания о будущем и безопасности; это может подстёгивать подготовленность, но мешать спокойствию. 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</a:t>
            </a:r>
            <a:r>
              <a:rPr lang="ru" sz="9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</a:t>
            </a:r>
            <a:endParaRPr sz="9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Регулярно практикуйте техники снижения тревоги (медитация, прогрессивная релаксация).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Составляйте реалистичные планы и планы «на случай» для снижения неопределённости.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Обсуждайте тревоги с наставником или терапевтом, чтобы уменьшить их влияние на решения.</a:t>
            </a:r>
            <a:endParaRPr sz="9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7" name="Google Shape;187;p29"/>
          <p:cNvSpPr txBox="1"/>
          <p:nvPr>
            <p:ph type="title"/>
          </p:nvPr>
        </p:nvSpPr>
        <p:spPr>
          <a:xfrm>
            <a:off x="311700" y="26457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Расшифровка параметров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pic>
        <p:nvPicPr>
          <p:cNvPr id="188" name="Google Shape;188;p29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0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0"/>
          <p:cNvSpPr txBox="1"/>
          <p:nvPr>
            <p:ph idx="1" type="body"/>
          </p:nvPr>
        </p:nvSpPr>
        <p:spPr>
          <a:xfrm>
            <a:off x="372175" y="769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13. Открытость к изменениям: 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40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% </a:t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</a:t>
            </a:r>
            <a:r>
              <a:rPr lang="ru" sz="9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показывает открытость к новому опыту, гибкость взглядов и интерес к переменам. отражает готовность пробовать новые подходы и адаптироваться.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Расшифровка:</a:t>
            </a:r>
            <a:r>
              <a:rPr lang="ru" sz="900">
                <a:solidFill>
                  <a:srgbClr val="366F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Ниже среднего: вы склонны к умеренной консервативности, предпочитаете проверенные методы и медленную адаптацию к изменениям. 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 </a:t>
            </a:r>
            <a:r>
              <a:rPr lang="ru" sz="9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9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Экспериментируйте с небольшими новыми подходами в работе, чтобы наращивать гибкость.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Посещайте мастер‑классы и пробуйте техники в коротких пилотных форматах.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Анализируйте результаты экспериментов, чтобы снизить страх перед изменениями.</a:t>
            </a:r>
            <a:endParaRPr sz="9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14. Независимость: 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60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% </a:t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показывает уровень независимости, автономности и склонности к самобытности в решениях. отражает готовность полагаться на собственные убеждения.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Расшифровка:</a:t>
            </a: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Средний уровень: вы достаточно самостоятельны и умеете принимать решения самостоятельно, сочетая личную автономию с учётом мнений других. 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  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Практикуйте принятие решений в условиях неопределённости, опираясь на свои ценности.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Развивайте профессиональную экспертизу, чтобы укрепить уверенность в собственных решениях.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Устанавливайте ясные личные границы в работе с клиентами и коллегами.</a:t>
            </a:r>
            <a:endParaRPr sz="9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5" name="Google Shape;195;p30"/>
          <p:cNvSpPr txBox="1"/>
          <p:nvPr>
            <p:ph type="title"/>
          </p:nvPr>
        </p:nvSpPr>
        <p:spPr>
          <a:xfrm>
            <a:off x="311700" y="26457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Расшифровка параметров</a:t>
            </a:r>
            <a:endParaRPr sz="2520"/>
          </a:p>
        </p:txBody>
      </p:sp>
      <p:pic>
        <p:nvPicPr>
          <p:cNvPr id="196" name="Google Shape;196;p30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1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1"/>
          <p:cNvSpPr txBox="1"/>
          <p:nvPr>
            <p:ph idx="1" type="body"/>
          </p:nvPr>
        </p:nvSpPr>
        <p:spPr>
          <a:xfrm>
            <a:off x="372175" y="769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15. Самоконтроль: 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30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%</a:t>
            </a:r>
            <a:r>
              <a:rPr b="1" lang="ru" sz="11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означает самодисциплину, организованность и способность к долгосрочному планированию. показывает контроль над импульсами и выполнением задач.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Расшифровка:</a:t>
            </a:r>
            <a:r>
              <a:rPr lang="ru" sz="900">
                <a:solidFill>
                  <a:srgbClr val="366F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Низкий показатель: у вас слабее выражена системность и самоконтроль, сложнее удерживать долгие рутинные процессы и дисциплину. 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  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Внедрите привычки маленьких шагов (микроцели) для постепенного формирования дисциплины.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Используйте внешние триггеры и напоминания для поддержания регулярности действий.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Разбейте крупные задачи на понятные этапы с дедлайнами и вознаграждениями.</a:t>
            </a:r>
            <a:endParaRPr sz="9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16. Напряженность: 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80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% </a:t>
            </a:r>
            <a:br>
              <a:rPr b="1" lang="ru" sz="11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1" sz="11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</a:t>
            </a:r>
            <a:r>
              <a:rPr lang="ru" sz="9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показывает уровень энергонапряжённости, склонность к раздражительности и внутреннему напряжению. отражает, как интенсивно человек переживает события и действует под давлением.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Расшифровка:</a:t>
            </a:r>
            <a:r>
              <a:rPr lang="ru" sz="900">
                <a:solidFill>
                  <a:srgbClr val="366F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Высокий показатель: вы действуете напряжённо и целеустремлённо, склонны к высокой активности, но рискуете эмоциональным перенапряжением при постоянном стрессе. 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 </a:t>
            </a:r>
            <a:r>
              <a:rPr lang="ru" sz="9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9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Включайте регулярные восстановительные практики (массаж, прогулки, растяжка) в распорядок.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Планируйте дни с пониженной нагрузкой и чётко распределяйте рабочие и личные часы.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Отслеживайте признаки переутомления и корректируйте интенсивность работы заранее.</a:t>
            </a:r>
            <a:endParaRPr sz="9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3" name="Google Shape;203;p31"/>
          <p:cNvSpPr txBox="1"/>
          <p:nvPr>
            <p:ph type="title"/>
          </p:nvPr>
        </p:nvSpPr>
        <p:spPr>
          <a:xfrm>
            <a:off x="311700" y="26457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Расшифровка параметров</a:t>
            </a:r>
            <a:endParaRPr sz="2520"/>
          </a:p>
        </p:txBody>
      </p:sp>
      <p:pic>
        <p:nvPicPr>
          <p:cNvPr id="204" name="Google Shape;204;p31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 title="9 (5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 title="3726748 (2).png"/>
          <p:cNvPicPr preferRelativeResize="0"/>
          <p:nvPr/>
        </p:nvPicPr>
        <p:blipFill rotWithShape="1">
          <a:blip r:embed="rId4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383225" y="484475"/>
            <a:ext cx="8568300" cy="64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16B7C6">
                <a:alpha val="4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373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СОДЕРЖАНИЕ ОТЧЕТА</a:t>
            </a:r>
            <a:endParaRPr sz="3000">
              <a:solidFill>
                <a:srgbClr val="1373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420600" y="1328800"/>
            <a:ext cx="3605100" cy="30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БЛОК ПРОФОРИЕНТАЦИИ</a:t>
            </a:r>
            <a:endParaRPr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None/>
            </a:pPr>
            <a:br>
              <a:rPr lang="ru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</a:br>
            <a:r>
              <a:rPr lang="ru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1.  </a:t>
            </a:r>
            <a:r>
              <a:rPr lang="ru" u="sng">
                <a:solidFill>
                  <a:schemeClr val="hlink"/>
                </a:solidFill>
                <a:latin typeface="Unbounded Light"/>
                <a:ea typeface="Unbounded Light"/>
                <a:cs typeface="Unbounded Light"/>
                <a:sym typeface="Unbounded Light"/>
                <a:hlinkClick action="ppaction://hlinksldjump" r:id="rId5"/>
              </a:rPr>
              <a:t>Основные данные</a:t>
            </a:r>
            <a:endParaRPr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2.</a:t>
            </a:r>
            <a:r>
              <a:rPr lang="ru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</a:t>
            </a:r>
            <a:r>
              <a:rPr lang="ru" u="sng">
                <a:solidFill>
                  <a:schemeClr val="hlink"/>
                </a:solidFill>
                <a:latin typeface="Unbounded Light"/>
                <a:ea typeface="Unbounded Light"/>
                <a:cs typeface="Unbounded Light"/>
                <a:sym typeface="Unbounded Light"/>
                <a:hlinkClick action="ppaction://hlinksldjump" r:id="rId6"/>
              </a:rPr>
              <a:t>Характерные особенности</a:t>
            </a:r>
            <a:endParaRPr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3.</a:t>
            </a:r>
            <a:r>
              <a:rPr lang="ru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</a:t>
            </a:r>
            <a:r>
              <a:rPr lang="ru" u="sng">
                <a:solidFill>
                  <a:schemeClr val="hlink"/>
                </a:solidFill>
                <a:latin typeface="Unbounded Light"/>
                <a:ea typeface="Unbounded Light"/>
                <a:cs typeface="Unbounded Light"/>
                <a:sym typeface="Unbounded Light"/>
                <a:hlinkClick action="ppaction://hlinksldjump" r:id="rId7"/>
              </a:rPr>
              <a:t>Личностный потенциал</a:t>
            </a:r>
            <a:endParaRPr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4.</a:t>
            </a:r>
            <a:r>
              <a:rPr lang="ru">
                <a:solidFill>
                  <a:srgbClr val="474F52"/>
                </a:solidFill>
                <a:latin typeface="Unbounded"/>
                <a:ea typeface="Unbounded"/>
                <a:cs typeface="Unbounded"/>
                <a:sym typeface="Unbounded"/>
              </a:rPr>
              <a:t> </a:t>
            </a:r>
            <a:r>
              <a:rPr lang="ru" u="sng">
                <a:solidFill>
                  <a:schemeClr val="hlink"/>
                </a:solidFill>
                <a:latin typeface="Unbounded Light"/>
                <a:ea typeface="Unbounded Light"/>
                <a:cs typeface="Unbounded Light"/>
                <a:sym typeface="Unbounded Light"/>
                <a:hlinkClick action="ppaction://hlinksldjump" r:id="rId8"/>
              </a:rPr>
              <a:t>Твоя жизненная миссия</a:t>
            </a:r>
            <a:endParaRPr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5</a:t>
            </a:r>
            <a:r>
              <a:rPr lang="ru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.</a:t>
            </a:r>
            <a:r>
              <a:rPr lang="ru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</a:t>
            </a:r>
            <a:r>
              <a:rPr lang="ru" u="sng">
                <a:solidFill>
                  <a:schemeClr val="hlink"/>
                </a:solidFill>
                <a:latin typeface="Unbounded Light"/>
                <a:ea typeface="Unbounded Light"/>
                <a:cs typeface="Unbounded Light"/>
                <a:sym typeface="Unbounded Light"/>
                <a:hlinkClick action="ppaction://hlinksldjump" r:id="rId9"/>
              </a:rPr>
              <a:t>Твоя мотивация в работе</a:t>
            </a:r>
            <a:endParaRPr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6</a:t>
            </a:r>
            <a:r>
              <a:rPr lang="ru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.</a:t>
            </a:r>
            <a:r>
              <a:rPr lang="ru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</a:t>
            </a:r>
            <a:r>
              <a:rPr lang="ru" u="sng">
                <a:solidFill>
                  <a:schemeClr val="accent5"/>
                </a:solidFill>
                <a:latin typeface="Unbounded Light"/>
                <a:ea typeface="Unbounded Light"/>
                <a:cs typeface="Unbounded Light"/>
                <a:sym typeface="Unbounded Light"/>
                <a:hlinkClick action="ppaction://hlinksldjump"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Карьерный вектор</a:t>
            </a:r>
            <a:endParaRPr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4092975" y="1328800"/>
            <a:ext cx="5004300" cy="30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БЛОК </a:t>
            </a:r>
            <a:r>
              <a:rPr lang="ru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ЛИЧНОСТНОГО</a:t>
            </a:r>
            <a:r>
              <a:rPr lang="ru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 РАЗВИТИЯ </a:t>
            </a:r>
            <a:r>
              <a:rPr lang="ru" sz="6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БОНУС</a:t>
            </a:r>
            <a:endParaRPr sz="6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1.  </a:t>
            </a:r>
            <a:r>
              <a:rPr lang="ru" u="sng">
                <a:solidFill>
                  <a:schemeClr val="accent5"/>
                </a:solidFill>
                <a:latin typeface="Unbounded Light"/>
                <a:ea typeface="Unbounded Light"/>
                <a:cs typeface="Unbounded Light"/>
                <a:sym typeface="Unbounded Light"/>
                <a:hlinkClick action="ppaction://hlinksldjump"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Идеальный распорядок дня</a:t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2.</a:t>
            </a:r>
            <a:r>
              <a:rPr lang="ru"/>
              <a:t> </a:t>
            </a:r>
            <a:r>
              <a:rPr lang="ru" u="sng">
                <a:solidFill>
                  <a:schemeClr val="hlink"/>
                </a:solidFill>
                <a:latin typeface="Unbounded Light"/>
                <a:ea typeface="Unbounded Light"/>
                <a:cs typeface="Unbounded Light"/>
                <a:sym typeface="Unbounded Light"/>
                <a:hlinkClick action="ppaction://hlinksldjump" r:id="rId12"/>
              </a:rPr>
              <a:t>Стратегия управления стрессом</a:t>
            </a:r>
            <a:endParaRPr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3.</a:t>
            </a:r>
            <a:r>
              <a:rPr lang="ru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</a:t>
            </a:r>
            <a:r>
              <a:rPr lang="ru" u="sng">
                <a:solidFill>
                  <a:schemeClr val="hlink"/>
                </a:solidFill>
                <a:latin typeface="Unbounded Light"/>
                <a:ea typeface="Unbounded Light"/>
                <a:cs typeface="Unbounded Light"/>
                <a:sym typeface="Unbounded Light"/>
                <a:hlinkClick action="ppaction://hlinksldjump" r:id="rId13"/>
              </a:rPr>
              <a:t>Твой спорт</a:t>
            </a:r>
            <a:endParaRPr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4.</a:t>
            </a:r>
            <a:r>
              <a:rPr lang="ru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</a:t>
            </a:r>
            <a:r>
              <a:rPr lang="ru" u="sng">
                <a:solidFill>
                  <a:schemeClr val="hlink"/>
                </a:solidFill>
                <a:latin typeface="Unbounded Light"/>
                <a:ea typeface="Unbounded Light"/>
                <a:cs typeface="Unbounded Light"/>
                <a:sym typeface="Unbounded Light"/>
                <a:hlinkClick action="ppaction://hlinksldjump" r:id="rId14"/>
              </a:rPr>
              <a:t>Твое питание</a:t>
            </a:r>
            <a:endParaRPr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5.</a:t>
            </a:r>
            <a:r>
              <a:rPr lang="ru">
                <a:solidFill>
                  <a:srgbClr val="474F52"/>
                </a:solidFill>
                <a:latin typeface="Unbounded"/>
                <a:ea typeface="Unbounded"/>
                <a:cs typeface="Unbounded"/>
                <a:sym typeface="Unbounded"/>
              </a:rPr>
              <a:t> </a:t>
            </a:r>
            <a:r>
              <a:rPr lang="ru" u="sng">
                <a:solidFill>
                  <a:schemeClr val="hlink"/>
                </a:solidFill>
                <a:latin typeface="Unbounded Light"/>
                <a:ea typeface="Unbounded Light"/>
                <a:cs typeface="Unbounded Light"/>
                <a:sym typeface="Unbounded Light"/>
                <a:hlinkClick action="ppaction://hlinksldjump" r:id="rId15"/>
              </a:rPr>
              <a:t>Твое здоровье</a:t>
            </a:r>
            <a:endParaRPr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6.</a:t>
            </a:r>
            <a:r>
              <a:rPr lang="ru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</a:t>
            </a:r>
            <a:r>
              <a:rPr lang="ru" u="sng">
                <a:solidFill>
                  <a:schemeClr val="hlink"/>
                </a:solidFill>
                <a:latin typeface="Unbounded Light"/>
                <a:ea typeface="Unbounded Light"/>
                <a:cs typeface="Unbounded Light"/>
                <a:sym typeface="Unbounded Light"/>
                <a:hlinkClick action="ppaction://hlinksldjump" r:id="rId16"/>
              </a:rPr>
              <a:t>Твоя любовь</a:t>
            </a:r>
            <a:endParaRPr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2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2"/>
          <p:cNvSpPr txBox="1"/>
          <p:nvPr>
            <p:ph idx="1" type="body"/>
          </p:nvPr>
        </p:nvSpPr>
        <p:spPr>
          <a:xfrm>
            <a:off x="372175" y="769275"/>
            <a:ext cx="8520600" cy="400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20-30 лет: 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Поиск идентичности и амбиций</a:t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Период активного самоопределения, стремления к достижению материального и социального статуса, при этом сохраняется внутренняя склонность к анализу и уединению.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1. Устанавливайте конкретные краткосрочные цели и фиксируйте прогресс для развития дисциплины.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2. Развивайте навыки коммуникации и лидерства через практические проекты и публичные выступления.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3. Выделяйте регулярное время для самоанализа и интеллектуального развития, чтобы балансировать внешнюю активность.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Слабое звено: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Не откладывайте принятие ответственности и не избегайте практической работы в надежде на идеальные условия.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30-40 лет: 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Закрепление позиции и семья</a:t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Период усиления ответственности, стремления к стабильности, заботе о близких и укреплению профессиональной репутации; усиливается требовательность к результатам.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1. Фокусируйтесь на построении устойчивых отношений и деловых связей через честность и надёжность.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2. Делегируйте рутинные задачи, чтобы высвободить время для стратегического планирования.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3. Регулярно практикуйте эмоциональную открытость с семьёй и партнёрами для укрепления доверия.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Слабое звено: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Не взваливайте на себя всё сразу и не становитесь чрезмерно контролирующим, это подрывает отношения и рост.</a:t>
            </a:r>
            <a:endParaRPr sz="9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1" name="Google Shape;211;p32"/>
          <p:cNvSpPr txBox="1"/>
          <p:nvPr>
            <p:ph type="title"/>
          </p:nvPr>
        </p:nvSpPr>
        <p:spPr>
          <a:xfrm>
            <a:off x="311700" y="26457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Этапы развития личности</a:t>
            </a:r>
            <a:endParaRPr sz="2520"/>
          </a:p>
        </p:txBody>
      </p:sp>
      <p:pic>
        <p:nvPicPr>
          <p:cNvPr id="212" name="Google Shape;212;p32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3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3"/>
          <p:cNvSpPr txBox="1"/>
          <p:nvPr>
            <p:ph idx="1" type="body"/>
          </p:nvPr>
        </p:nvSpPr>
        <p:spPr>
          <a:xfrm>
            <a:off x="372175" y="769275"/>
            <a:ext cx="8520600" cy="39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40-50 лет: 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Рефлексия и перераспределение сил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Переход к более осознанным решениям: вы склонны анализировать достижения, корректировать курс и уделять внимание внутреннему развитию и знаниям.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1. Инвестируйте в профессиональную переориентацию или углубление экспертизы через обучение.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2. Практикуйте методы управления стрессом и поддерживайте физическое здоровье как ресурс эффективности.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3. Найдите менторство или консультанта для объективной оценки дальнейших шагов.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Слабое звено: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Не позволяйте перфекционизму и критичности парализовать принятие решений и действие.</a:t>
            </a:r>
            <a:endParaRPr sz="9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50-60 лет: 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Укрепление авторитета и забота</a:t>
            </a: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Рост общественного и профессионального влияния наряду с усилением потребности поддерживать близких и передавать опыт; возросшая внутренняя требовательность к гармонии.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1. Систематизируйте свой опыт через наставничество, публикации или обучение других.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2. Балансируйте работу и заботу о себе, вводя устойчивые привычки здоровья и отдыха.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3. Используйте финансовое планирование для безопасности себя и семьи в долгосрочной перспективе.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Слабое звено: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Не игнорируйте свои личные границы ради постоянной помощи другим, это ведёт к выгоранию.</a:t>
            </a:r>
            <a:endParaRPr sz="9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9" name="Google Shape;219;p33"/>
          <p:cNvSpPr txBox="1"/>
          <p:nvPr>
            <p:ph type="title"/>
          </p:nvPr>
        </p:nvSpPr>
        <p:spPr>
          <a:xfrm>
            <a:off x="311700" y="26457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Этапы развития личности</a:t>
            </a:r>
            <a:endParaRPr sz="2520"/>
          </a:p>
        </p:txBody>
      </p:sp>
      <p:pic>
        <p:nvPicPr>
          <p:cNvPr id="220" name="Google Shape;220;p33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4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4"/>
          <p:cNvSpPr txBox="1"/>
          <p:nvPr>
            <p:ph idx="1" type="body"/>
          </p:nvPr>
        </p:nvSpPr>
        <p:spPr>
          <a:xfrm>
            <a:off x="372175" y="769275"/>
            <a:ext cx="8520600" cy="395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60-70 лет: 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Переосмысление целей и свобода</a:t>
            </a: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Период освобождения от прежних амбиций и ориентации на личную свободу, путешествия и разнообразие впечатлений, при сохранении склонности к исследованию внутреннего мира.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1. Откройте новые хобби или направления, которые дают ощущение свободы и разнообразия.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2. Упрощайте обязательства и сосредотачивайтесь на тех связях, которые приносят радость.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3. Поддерживайте интеллектуальную активность через чтение, изучение языков или исследования.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Слабое звено: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Не поддавайтесь импульсивным решениям по крупным финансовым и бытовым изменениям без планирования.</a:t>
            </a:r>
            <a:endParaRPr sz="9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70-80 лет: 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Интроспекция и передача</a:t>
            </a: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Период внутренней мудрости, усиленной потребности в спокойствии и передаче накопленного опыта и ценностей близким и сообществу.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1. Систематизируйте и записывайте свой жизненный опыт для будущих поколений.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2. Уделяйте внимание мягким социальным практикам: волонтёрство, семейные традиции и наставничество.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3. Заботьтесь о здоровье и создавайте окружение, поддерживающее эмоциональный комфорт и безопасность.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Слабое звено: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Не сопротивляйтесь адаптации к изменениям в здоровье и социальной среде, это усложнит качество жизни.</a:t>
            </a:r>
            <a:endParaRPr sz="9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7" name="Google Shape;227;p34"/>
          <p:cNvSpPr txBox="1"/>
          <p:nvPr>
            <p:ph type="title"/>
          </p:nvPr>
        </p:nvSpPr>
        <p:spPr>
          <a:xfrm>
            <a:off x="311700" y="26457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Этапы развития личности</a:t>
            </a:r>
            <a:endParaRPr sz="2520"/>
          </a:p>
        </p:txBody>
      </p:sp>
      <p:pic>
        <p:nvPicPr>
          <p:cNvPr id="228" name="Google Shape;228;p34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5" title="7 (10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5"/>
          <p:cNvSpPr txBox="1"/>
          <p:nvPr>
            <p:ph type="ctrTitle"/>
          </p:nvPr>
        </p:nvSpPr>
        <p:spPr>
          <a:xfrm>
            <a:off x="1105049" y="1376375"/>
            <a:ext cx="6933900" cy="2052600"/>
          </a:xfrm>
          <a:prstGeom prst="rect">
            <a:avLst/>
          </a:prstGeom>
          <a:effectLst>
            <a:outerShdw blurRad="71438" rotWithShape="0" algn="bl" dist="38100">
              <a:srgbClr val="16B7C6">
                <a:alpha val="35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500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  <a:t>3</a:t>
            </a:r>
            <a:r>
              <a:rPr b="1" lang="ru" sz="4500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  <a:t>. Личностный потенциал</a:t>
            </a:r>
            <a:endParaRPr b="1" sz="4500">
              <a:solidFill>
                <a:srgbClr val="366F8B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6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6"/>
          <p:cNvSpPr txBox="1"/>
          <p:nvPr>
            <p:ph type="title"/>
          </p:nvPr>
        </p:nvSpPr>
        <p:spPr>
          <a:xfrm>
            <a:off x="311700" y="23462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Сильные стороны человека</a:t>
            </a:r>
            <a:endParaRPr sz="2520">
              <a:solidFill>
                <a:srgbClr val="366F8B"/>
              </a:solidFill>
            </a:endParaRPr>
          </a:p>
        </p:txBody>
      </p:sp>
      <p:sp>
        <p:nvSpPr>
          <p:cNvPr id="241" name="Google Shape;241;p36"/>
          <p:cNvSpPr txBox="1"/>
          <p:nvPr>
            <p:ph idx="1" type="body"/>
          </p:nvPr>
        </p:nvSpPr>
        <p:spPr>
          <a:xfrm>
            <a:off x="301418" y="758389"/>
            <a:ext cx="8427600" cy="389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 1. 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Эмпатия и поддержка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Вы тонко чувствуете состояние человека, умеете создать безопасное пространство и вдохновить на перемены. Опыт собственного похудения делает вашу помощь практичной и убедительной. Это сочетание доверия и сострадания позволяет вести клиентов через сложные эмоциональные этапы без давления, повышая их приверженность и результаты.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Пример:</a:t>
            </a: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Проводите коуч‑сессию для женщины с «заеданием» стресса и помогаете ей сформировать мягкие ритуалы вместо еды.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Запускаете мини‑группу поддержки снижения веса с еженедельной обратной связью и домашними заданиями.</a:t>
            </a:r>
            <a:endParaRPr b="1"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</a:t>
            </a:r>
            <a:endParaRPr b="1" sz="8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Внедрите структуру сессии: эмпатичное слушание, фокус цели, план на неделю, метрика прогресса.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Соберите кейс‑портфолио «до/после» с акцентом на чувства клиента и конкретные шаги.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Добавьте 1–2 формата: групповая программа на 4–6 недель и чек‑ин 15 минут между сессиями.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Книга: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У. Р. Миллер, С. Ролник «Мотивирующее интервьюирование. Помощь людям менять поведение»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 2. Концептуальное мышление </a:t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Вы быстро схватываете суть, видите закономерности и строите работающие модели поведения. Легко переводите теорию в простые шаги и инструкции. Это помогает создавать методики, чек‑листы и диагностические опросники, которые дают клиентам ясность и экономят ваше время при масштабировании услуг.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Пример: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Создаёте карту привычек питания на 4 уровня: триггеры, выбор, действие, поощрение.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Проектируете «лесенку» программы: базовый модуль, продвинутый и поддерживающий.</a:t>
            </a:r>
            <a:endParaRPr b="1" sz="8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</a:t>
            </a:r>
            <a:endParaRPr b="1" sz="8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Оцифруйте подход: шаблоны сессий, таблицы прогресса, чек‑листы для ситуаций срывов.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Сделайте 3 флагманских продукта с чёткими результатами и фиксированной структурой.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Каждый месяц проводите разбор 5 кейсов: что сработало, что нет, что изменить в модели.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Книга: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Питер Сенге «Пятая дисциплина. Искусство и практика самообучающейся организации»</a:t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42" name="Google Shape;242;p36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7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7"/>
          <p:cNvSpPr txBox="1"/>
          <p:nvPr>
            <p:ph type="title"/>
          </p:nvPr>
        </p:nvSpPr>
        <p:spPr>
          <a:xfrm>
            <a:off x="311700" y="23462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Сильные стороны человека</a:t>
            </a:r>
            <a:endParaRPr sz="2520">
              <a:solidFill>
                <a:srgbClr val="366F8B"/>
              </a:solidFill>
            </a:endParaRPr>
          </a:p>
        </p:txBody>
      </p:sp>
      <p:sp>
        <p:nvSpPr>
          <p:cNvPr id="249" name="Google Shape;249;p37"/>
          <p:cNvSpPr txBox="1"/>
          <p:nvPr>
            <p:ph idx="1" type="body"/>
          </p:nvPr>
        </p:nvSpPr>
        <p:spPr>
          <a:xfrm>
            <a:off x="301418" y="758389"/>
            <a:ext cx="8427600" cy="389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 1. 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Настойчивость и стойкость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Вы выдерживаете давление, двигаетесь к цели несмотря на препятствия и сохраняете трезвость под стрессом. Личный путь переезда и похудения подтверждает умение доводить до результата. Это помогает вести клиентов через плато, управлять рисками и не сдаваться при первых трудностях маркетинга и продаж.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Пример:</a:t>
            </a: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Доведёте клиента через застой веса за счёт корректировки калорийности и сна.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Запустите марафон на 21 день и выдержите ежедневные эфиры и обратную связь.</a:t>
            </a:r>
            <a:endParaRPr b="1"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</a:t>
            </a:r>
            <a:endParaRPr b="1" sz="8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Заранее планируйте «плато‑протокол» для клиентов: действия на 2–3 недели при застое.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Ведите журнал препятствий и решений, чтобы ускорять будущие запуски.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Дробите большие цели на недельные спринты с одним ключевым результатом.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Книга: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Сьюзан Дэвид «Эмоциональная гибкость. Как преодолеть трудности и жить полноценно»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 2. 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Харизма и доверие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Вы открытая, тёплая и одновременно уверенная в подаче. Люди быстро вам доверяют и тянутся к историям с реальными победами. Это качество усиливает личный бренд, облегчает продажи через контент и рекомендации, а также формирует лояльное комьюнити вокруг ваших ценностей.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Пример: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Записываете сторис с собственной историей похудения и конкретными шагами.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Проводите бесплатный разбор и получаете двух клиентов по рекомендациям.</a:t>
            </a:r>
            <a:endParaRPr b="1" sz="8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</a:t>
            </a:r>
            <a:endParaRPr b="1" sz="8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Выберите 2 канала и постите 3 раза в неделю: личная история, кейс клиента, полезный чек‑лист.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Соберите «книгу отзывов» в хайлайтах и на лендинге с фото и цифрами.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Каждый месяц проводите открытый эфир «вопрос‑ответ» с мини‑коучингом.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Книга: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М. Ильяхов, Л. Сарычев «Пиши, сокращай»</a:t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50" name="Google Shape;250;p37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8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8"/>
          <p:cNvSpPr txBox="1"/>
          <p:nvPr>
            <p:ph idx="1" type="body"/>
          </p:nvPr>
        </p:nvSpPr>
        <p:spPr>
          <a:xfrm>
            <a:off x="306861" y="763832"/>
            <a:ext cx="8427600" cy="36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1. 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Низкая организованность </a:t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Вы гибкая и креативная, но без внешней структуры легко теряете ритм: сроки плывут, рутина откладывается. Это мешает долгим проектам, финансовому учёту и стабильности продвижения. Нужны простые системы и ритуалы, чтобы энергия не рассеивалась и результаты были предсказуемыми.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Пример: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Затягиваете подготовку материалов к запуску и переносите старт марафона.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Пропускаете публикации и теряете охваты в ключевые недели.</a:t>
            </a:r>
            <a:endParaRPr b="1" sz="8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Внедрите недельное планирование: 3 приоритета, тайм‑блоки и один день на рутину.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Автоматизируйте повторяющиеся задачи: шаблоны писем, напоминания, контент‑календарь.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Держите визуальную доску проекта (Kanban) с лимитом задач «в работе» до трёх.</a:t>
            </a:r>
            <a:endParaRPr b="1" sz="8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Фильм: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«День сурка» (1993) — о застое без осознанной структуры и ритуалов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. Тревожность и самокритика </a:t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Склонность переживать и винить себя повышает внутреннее напряжение, провоцирует прокрастинацию и снижает удовольствие от работы. В работе с клиентами это может вести к выгоранию и завышенным ожиданиям к собственным результатам. Нужны практики разгрузки и реалистичные метрики.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Пример:</a:t>
            </a:r>
            <a:r>
              <a:rPr lang="ru" sz="8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После одного отказа клиента сомневаетесь в компетентности и откладываете продажи.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Берёте лишние обязательства, чтобы «доказать» ценность, и выгораете.</a:t>
            </a:r>
            <a:endParaRPr sz="8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Ведите журнал доказательств: ежедневно фиксируйте 3 факта профессиональной эффективности.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Установите «безопасные» метрики: 10 разговоров в неделю вместо оценки себя по конверсиям.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Закрепите ритуалы восстановления: прогулки, растяжка и массаж как обязательные слоты в календаре.</a:t>
            </a:r>
            <a:endParaRPr b="1" sz="8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Фильм: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«Чёрный лебедь» (2010) — о разрушительной цене перфекционизма и внутреннего давления</a:t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7" name="Google Shape;257;p38"/>
          <p:cNvSpPr txBox="1"/>
          <p:nvPr>
            <p:ph type="title"/>
          </p:nvPr>
        </p:nvSpPr>
        <p:spPr>
          <a:xfrm>
            <a:off x="311700" y="23462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Точки роста</a:t>
            </a: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 человека</a:t>
            </a:r>
            <a:endParaRPr sz="2520">
              <a:solidFill>
                <a:srgbClr val="366F8B"/>
              </a:solidFill>
            </a:endParaRPr>
          </a:p>
        </p:txBody>
      </p:sp>
      <p:pic>
        <p:nvPicPr>
          <p:cNvPr id="258" name="Google Shape;258;p38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9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9"/>
          <p:cNvSpPr txBox="1"/>
          <p:nvPr>
            <p:ph idx="1" type="body"/>
          </p:nvPr>
        </p:nvSpPr>
        <p:spPr>
          <a:xfrm>
            <a:off x="306861" y="763832"/>
            <a:ext cx="8427600" cy="36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1. 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Разброс фокуса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Много идей и интересов ведут к частым переключениям и начатым, но не завершённым инициативам. Это усложняет масштабирование, сбор статистики и рост дохода. Вам поможет ограничение числа активных проектов и чёткие критерии завершения.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Пример: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Запускаете сразу марафон, вебинар и курс — ни один не получает достаточного прогрева.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Меняете нишу сообщений каждую неделю и теряете узнаваемость.</a:t>
            </a:r>
            <a:endParaRPr b="1" sz="8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Примите правило «1 главный продукт + 1 лид‑магнит» на 90 дней.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Введíte критерии «готово»: список из 5 пунктов, после которых проект считается завершённым.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Откладывайте новые идеи в бэклог и пересматривайте его раз в месяц.</a:t>
            </a:r>
            <a:endParaRPr b="1" sz="8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Фильм: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«Ла-Ла Ленд» (2016) — о цене мечты без фокуса и дисциплины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2. 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Излишняя доверчивость</a:t>
            </a: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Вы открыты и доброжелательны, но можете поздно замечать нечестность или пользоваться доверием без договорённостей. Это риск неплатежей, срывов сроков и эмоционального истощения. Нужны границы, проверка партнёров и формализация условий.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Пример:</a:t>
            </a:r>
            <a:r>
              <a:rPr lang="ru" sz="8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Начинаете работу без предоплаты и сталкиваетесь с отменой в последний момент.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Соглашаетесь на бартер, который не приносит заявленной выгоды.</a:t>
            </a:r>
            <a:endParaRPr sz="8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Внедрите договор‑оферту и предоплату 50–100% перед началом работы.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Используйте чек‑лист проверки партнёров: отзывы, кейсы, юридические реквизиты.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Определите красные линии: лимит правок, часы доступности, правила отмены.</a:t>
            </a:r>
            <a:endParaRPr b="1" sz="8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Фильм: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«Талантливый мистер Рипли» (1999) — о последствиях доверия без проверки намерений</a:t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5" name="Google Shape;265;p39"/>
          <p:cNvSpPr txBox="1"/>
          <p:nvPr>
            <p:ph type="title"/>
          </p:nvPr>
        </p:nvSpPr>
        <p:spPr>
          <a:xfrm>
            <a:off x="311700" y="23462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Точки роста человека</a:t>
            </a:r>
            <a:endParaRPr sz="2520">
              <a:solidFill>
                <a:srgbClr val="366F8B"/>
              </a:solidFill>
            </a:endParaRPr>
          </a:p>
        </p:txBody>
      </p:sp>
      <p:pic>
        <p:nvPicPr>
          <p:cNvPr id="266" name="Google Shape;266;p39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40" title="7 (10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0"/>
          <p:cNvSpPr txBox="1"/>
          <p:nvPr>
            <p:ph type="ctrTitle"/>
          </p:nvPr>
        </p:nvSpPr>
        <p:spPr>
          <a:xfrm>
            <a:off x="1105050" y="1714825"/>
            <a:ext cx="6933900" cy="968400"/>
          </a:xfrm>
          <a:prstGeom prst="rect">
            <a:avLst/>
          </a:prstGeom>
          <a:effectLst>
            <a:outerShdw blurRad="71438" rotWithShape="0" algn="bl" dist="38100">
              <a:srgbClr val="16B7C6">
                <a:alpha val="35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500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  <a:t>4</a:t>
            </a:r>
            <a:r>
              <a:rPr b="1" lang="ru" sz="4500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  <a:t>. Твоя миссия</a:t>
            </a:r>
            <a:endParaRPr b="1" sz="4500">
              <a:solidFill>
                <a:srgbClr val="366F8B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41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1"/>
          <p:cNvSpPr txBox="1"/>
          <p:nvPr>
            <p:ph type="title"/>
          </p:nvPr>
        </p:nvSpPr>
        <p:spPr>
          <a:xfrm>
            <a:off x="311700" y="273600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Жизненная миссия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sp>
        <p:nvSpPr>
          <p:cNvPr id="279" name="Google Shape;279;p41"/>
          <p:cNvSpPr txBox="1"/>
          <p:nvPr>
            <p:ph idx="1" type="body"/>
          </p:nvPr>
        </p:nvSpPr>
        <p:spPr>
          <a:xfrm>
            <a:off x="309086" y="898450"/>
            <a:ext cx="8471400" cy="36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Миссия</a:t>
            </a: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b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Ваша жизненная миссия — помогать людям возвращать свободу в теле, деньгах и выборе, опираясь на собственный опыт трансформации и устойчивость. Вы призваны соединять эмпатию и требовательную структуру: бережно поддерживать и одновременно ставить ясные рамки, в которых возникают стабильные результаты. Ваша роль — выстраивать понятные системы изменений (программы, чек‑листы, пошаговые маршруты) и вести людей по ним, показывая пример личной дисциплины и заботы о себе. Вы сильны в аналитике и обучении: разбирать причины застоев, превращать сложное в простое и передавать это через обучение и коучинг. Вы лидер сервисного типа, для которого важны и человеческое тепло, и материальная устойчивость, поэтому вам близка миссия создавать сообщество поддержки вокруг здоровья, семьи и достатка.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Смысл жизни</a:t>
            </a: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b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Ваш смысл жизни — превращать собственные испытания в пользу для других и строить пространство, где люди чувствуют себя защищённо, мотивированно и способными действовать. Вы находите глубокое удовлетворение в сочетании заботы о близких, созидания материальной опоры и развития профессионального мастерства. Внутренне вас питает исследование и понимание закономерностей — вы стремитесь к мудрости, чтобы делиться ею и учить на практических историях успеха. Для реализации смысла вам важно соединять свободу с дисциплиной: беречь нервную систему режимом, ритуалами и телесной заботой, чтобы оставаться устойчивой. Вы создаёте ценность, когда помогаете людям делать трудные вещи простыми и посильными, а также показываете, что путь к лучшей жизни возможен даже из непростых обстоятельств.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80" name="Google Shape;280;p41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 title="7 (10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>
            <p:ph type="ctrTitle"/>
          </p:nvPr>
        </p:nvSpPr>
        <p:spPr>
          <a:xfrm>
            <a:off x="311708" y="1201175"/>
            <a:ext cx="8520600" cy="2052600"/>
          </a:xfrm>
          <a:prstGeom prst="rect">
            <a:avLst/>
          </a:prstGeom>
          <a:effectLst>
            <a:outerShdw blurRad="342900" rotWithShape="0" algn="bl" dir="5400000" dist="19050">
              <a:srgbClr val="16B7C6">
                <a:alpha val="30000"/>
              </a:srgbClr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000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  <a:t>БЛОК </a:t>
            </a:r>
            <a:br>
              <a:rPr b="1" lang="ru" sz="5000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</a:br>
            <a:r>
              <a:rPr b="1" lang="ru" sz="3644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  <a:t>профориентации</a:t>
            </a:r>
            <a:endParaRPr b="1" sz="3644">
              <a:solidFill>
                <a:srgbClr val="366F8B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42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2"/>
          <p:cNvSpPr txBox="1"/>
          <p:nvPr>
            <p:ph type="title"/>
          </p:nvPr>
        </p:nvSpPr>
        <p:spPr>
          <a:xfrm>
            <a:off x="311700" y="273600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Жизненная миссия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sp>
        <p:nvSpPr>
          <p:cNvPr id="287" name="Google Shape;287;p42"/>
          <p:cNvSpPr txBox="1"/>
          <p:nvPr>
            <p:ph idx="1" type="body"/>
          </p:nvPr>
        </p:nvSpPr>
        <p:spPr>
          <a:xfrm>
            <a:off x="311700" y="894725"/>
            <a:ext cx="8478300" cy="36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Пример: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b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Близкий по миссии пример — Джиллиан Майклс. В подростковом возрасте она сталкивалась с лишним весом и низкой самооценкой, а позже превратила личный опыт в профессию тренера и коуча. Она обрела известность благодаря телевизионному проекту, где сочетала требовательность и поддержку, помогая людям добиваться серьёзных результатов. Параллельно она выстроила образовательные программы, бизнес‑проекты и медийные продукты, делясь понятными системами привычек, питания и тренировок. Её путь — про лидерство в служении: чёткая структура, высокий стандарт и искренняя вера в потенциал клиентов. Узнать подробнее можно в её книге "Mastering Your Metabolism" и по материалам шоу The Biggest Loser.</a:t>
            </a:r>
            <a:b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1" sz="12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Поворот не туда</a:t>
            </a: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b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Признаками неверного направления будут хроническая распылённость: начатые и не доведённые до конца проекты, скачки между идеями и режимом. Усиливаются сомнения и самокритика, вы избегаете публичности и продаж, заменяя действие бесконечным потреблением контента. Доход становится нестабильным, нет ясного плана недели и месяца, а обратная связь клиентов редкая или безрезультатная. Тело подаёт сигналы: тревожный сон, усталость, мышечные зажимы, срывы в питании и пропуски в уходе за собой. Появляется ощущение, что вы больше откликаетесь на чужие ожидания и срочность, чем на свой стратегический фокус и ценности.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88" name="Google Shape;288;p42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3" title="7 (10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3"/>
          <p:cNvSpPr txBox="1"/>
          <p:nvPr>
            <p:ph type="ctrTitle"/>
          </p:nvPr>
        </p:nvSpPr>
        <p:spPr>
          <a:xfrm>
            <a:off x="983850" y="2455050"/>
            <a:ext cx="7176300" cy="968400"/>
          </a:xfrm>
          <a:prstGeom prst="rect">
            <a:avLst/>
          </a:prstGeom>
          <a:effectLst>
            <a:outerShdw blurRad="71438" rotWithShape="0" algn="bl" dist="38100">
              <a:srgbClr val="16B7C6">
                <a:alpha val="35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500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  <a:t>5</a:t>
            </a:r>
            <a:r>
              <a:rPr b="1" lang="ru" sz="4500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  <a:t>. Твоя мотивация в работе</a:t>
            </a:r>
            <a:endParaRPr b="1" sz="4500">
              <a:solidFill>
                <a:srgbClr val="366F8B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CF5F9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0" name="Google Shape;300;p44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42167" y="-11648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4"/>
          <p:cNvSpPr txBox="1"/>
          <p:nvPr/>
        </p:nvSpPr>
        <p:spPr>
          <a:xfrm>
            <a:off x="476650" y="489150"/>
            <a:ext cx="8568300" cy="64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373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Вектор мотивации</a:t>
            </a:r>
            <a:endParaRPr sz="3000">
              <a:solidFill>
                <a:srgbClr val="1373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pic>
        <p:nvPicPr>
          <p:cNvPr id="302" name="Google Shape;302;p44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>
            <a:off x="4413700" y="1111200"/>
            <a:ext cx="4649948" cy="40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4"/>
          <p:cNvSpPr/>
          <p:nvPr/>
        </p:nvSpPr>
        <p:spPr>
          <a:xfrm>
            <a:off x="4644713" y="1424450"/>
            <a:ext cx="3758100" cy="29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0" lIns="360000" spcFirstLastPara="1" rIns="360000" wrap="square" tIns="3600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474F52"/>
                </a:solidFill>
                <a:latin typeface="Unbounded"/>
                <a:ea typeface="Unbounded"/>
                <a:cs typeface="Unbounded"/>
                <a:sym typeface="Unbounded"/>
              </a:rPr>
              <a:t>1. Люмпенизированный :</a:t>
            </a:r>
            <a:r>
              <a:rPr b="1" lang="ru" sz="900">
                <a:solidFill>
                  <a:srgbClr val="474F52"/>
                </a:solidFill>
                <a:latin typeface="Unbounded"/>
                <a:ea typeface="Unbounded"/>
                <a:cs typeface="Unbounded"/>
                <a:sym typeface="Unbounded"/>
              </a:rPr>
              <a:t> </a:t>
            </a:r>
            <a:r>
              <a:rPr b="1" lang="ru" sz="900">
                <a:solidFill>
                  <a:srgbClr val="16B7C6"/>
                </a:solidFill>
                <a:latin typeface="Unbounded"/>
                <a:ea typeface="Unbounded"/>
                <a:cs typeface="Unbounded"/>
                <a:sym typeface="Unbounded"/>
              </a:rPr>
              <a:t>19.2</a:t>
            </a:r>
            <a:r>
              <a:rPr b="1" lang="ru" sz="900">
                <a:solidFill>
                  <a:srgbClr val="16B7C6"/>
                </a:solidFill>
                <a:latin typeface="Unbounded"/>
                <a:ea typeface="Unbounded"/>
                <a:cs typeface="Unbounded"/>
                <a:sym typeface="Unbounded"/>
              </a:rPr>
              <a:t>%</a:t>
            </a:r>
            <a:endParaRPr b="1" sz="900">
              <a:solidFill>
                <a:srgbClr val="16B7C6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800">
                <a:solidFill>
                  <a:srgbClr val="B7B7B7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 (Lumpenized)</a:t>
            </a:r>
            <a:endParaRPr sz="800">
              <a:solidFill>
                <a:srgbClr val="B7B7B7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ru" sz="800">
                <a:solidFill>
                  <a:srgbClr val="474F52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</a:br>
            <a:r>
              <a:rPr b="1" lang="ru" sz="900">
                <a:solidFill>
                  <a:srgbClr val="474F52"/>
                </a:solidFill>
                <a:latin typeface="Unbounded"/>
                <a:ea typeface="Unbounded"/>
                <a:cs typeface="Unbounded"/>
                <a:sym typeface="Unbounded"/>
              </a:rPr>
              <a:t>2. Хозяйский: </a:t>
            </a:r>
            <a:r>
              <a:rPr b="1" lang="ru" sz="900">
                <a:solidFill>
                  <a:srgbClr val="16B7C6"/>
                </a:solidFill>
                <a:latin typeface="Unbounded"/>
                <a:ea typeface="Unbounded"/>
                <a:cs typeface="Unbounded"/>
                <a:sym typeface="Unbounded"/>
              </a:rPr>
              <a:t>26.9</a:t>
            </a:r>
            <a:r>
              <a:rPr b="1" lang="ru" sz="900">
                <a:solidFill>
                  <a:srgbClr val="16B7C6"/>
                </a:solidFill>
                <a:latin typeface="Unbounded"/>
                <a:ea typeface="Unbounded"/>
                <a:cs typeface="Unbounded"/>
                <a:sym typeface="Unbounded"/>
              </a:rPr>
              <a:t>%</a:t>
            </a:r>
            <a:r>
              <a:rPr lang="ru" sz="900">
                <a:solidFill>
                  <a:srgbClr val="16B7C6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 </a:t>
            </a:r>
            <a:br>
              <a:rPr lang="ru" sz="800">
                <a:solidFill>
                  <a:srgbClr val="474F52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</a:br>
            <a:r>
              <a:rPr lang="ru" sz="800">
                <a:solidFill>
                  <a:srgbClr val="B7B7B7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(Master)</a:t>
            </a:r>
            <a:endParaRPr sz="800">
              <a:solidFill>
                <a:srgbClr val="B7B7B7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ru" sz="800">
                <a:solidFill>
                  <a:srgbClr val="474F52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</a:br>
            <a:r>
              <a:rPr b="1" lang="ru" sz="900">
                <a:solidFill>
                  <a:srgbClr val="474F52"/>
                </a:solidFill>
                <a:latin typeface="Unbounded"/>
                <a:ea typeface="Unbounded"/>
                <a:cs typeface="Unbounded"/>
                <a:sym typeface="Unbounded"/>
              </a:rPr>
              <a:t>3. Патриотический: </a:t>
            </a:r>
            <a:r>
              <a:rPr b="1" lang="ru" sz="900">
                <a:solidFill>
                  <a:srgbClr val="16B7C6"/>
                </a:solidFill>
                <a:latin typeface="Unbounded"/>
                <a:ea typeface="Unbounded"/>
                <a:cs typeface="Unbounded"/>
                <a:sym typeface="Unbounded"/>
              </a:rPr>
              <a:t>23.1</a:t>
            </a:r>
            <a:r>
              <a:rPr b="1" lang="ru" sz="900">
                <a:solidFill>
                  <a:srgbClr val="16B7C6"/>
                </a:solidFill>
                <a:latin typeface="Unbounded"/>
                <a:ea typeface="Unbounded"/>
                <a:cs typeface="Unbounded"/>
                <a:sym typeface="Unbounded"/>
              </a:rPr>
              <a:t>% </a:t>
            </a:r>
            <a:br>
              <a:rPr lang="ru" sz="800">
                <a:solidFill>
                  <a:srgbClr val="474F52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</a:br>
            <a:r>
              <a:rPr lang="ru" sz="800">
                <a:solidFill>
                  <a:srgbClr val="B7B7B7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(Patriotic)</a:t>
            </a:r>
            <a:endParaRPr sz="800">
              <a:solidFill>
                <a:srgbClr val="B7B7B7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ru" sz="800">
                <a:solidFill>
                  <a:srgbClr val="474F52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</a:br>
            <a:r>
              <a:rPr b="1" lang="ru" sz="900">
                <a:solidFill>
                  <a:srgbClr val="474F52"/>
                </a:solidFill>
                <a:latin typeface="Unbounded"/>
                <a:ea typeface="Unbounded"/>
                <a:cs typeface="Unbounded"/>
                <a:sym typeface="Unbounded"/>
              </a:rPr>
              <a:t>4. Профессиональный: </a:t>
            </a:r>
            <a:r>
              <a:rPr b="1" lang="ru" sz="900">
                <a:solidFill>
                  <a:srgbClr val="16B7C6"/>
                </a:solidFill>
                <a:latin typeface="Unbounded"/>
                <a:ea typeface="Unbounded"/>
                <a:cs typeface="Unbounded"/>
                <a:sym typeface="Unbounded"/>
              </a:rPr>
              <a:t>19.2</a:t>
            </a:r>
            <a:r>
              <a:rPr b="1" lang="ru" sz="900">
                <a:solidFill>
                  <a:srgbClr val="16B7C6"/>
                </a:solidFill>
                <a:latin typeface="Unbounded"/>
                <a:ea typeface="Unbounded"/>
                <a:cs typeface="Unbounded"/>
                <a:sym typeface="Unbounded"/>
              </a:rPr>
              <a:t>%</a:t>
            </a:r>
            <a:r>
              <a:rPr lang="ru" sz="800">
                <a:solidFill>
                  <a:srgbClr val="16B7C6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 </a:t>
            </a:r>
            <a:br>
              <a:rPr lang="ru" sz="800">
                <a:solidFill>
                  <a:srgbClr val="474F52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</a:br>
            <a:r>
              <a:rPr lang="ru" sz="800">
                <a:solidFill>
                  <a:srgbClr val="B7B7B7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(Professional)</a:t>
            </a:r>
            <a:endParaRPr sz="800">
              <a:solidFill>
                <a:srgbClr val="B7B7B7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ru" sz="800">
                <a:solidFill>
                  <a:srgbClr val="474F52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</a:br>
            <a:r>
              <a:rPr b="1" lang="ru" sz="900">
                <a:solidFill>
                  <a:srgbClr val="474F52"/>
                </a:solidFill>
                <a:latin typeface="Unbounded"/>
                <a:ea typeface="Unbounded"/>
                <a:cs typeface="Unbounded"/>
                <a:sym typeface="Unbounded"/>
              </a:rPr>
              <a:t>5. </a:t>
            </a:r>
            <a:r>
              <a:rPr b="1" lang="ru" sz="900">
                <a:solidFill>
                  <a:srgbClr val="474F52"/>
                </a:solidFill>
                <a:latin typeface="Unbounded"/>
                <a:ea typeface="Unbounded"/>
                <a:cs typeface="Unbounded"/>
                <a:sym typeface="Unbounded"/>
              </a:rPr>
              <a:t>Инструментальный</a:t>
            </a:r>
            <a:r>
              <a:rPr b="1" lang="ru" sz="900">
                <a:solidFill>
                  <a:srgbClr val="474F52"/>
                </a:solidFill>
                <a:latin typeface="Unbounded"/>
                <a:ea typeface="Unbounded"/>
                <a:cs typeface="Unbounded"/>
                <a:sym typeface="Unbounded"/>
              </a:rPr>
              <a:t>: </a:t>
            </a:r>
            <a:r>
              <a:rPr b="1" lang="ru" sz="900">
                <a:solidFill>
                  <a:srgbClr val="16B7C6"/>
                </a:solidFill>
                <a:latin typeface="Unbounded"/>
                <a:ea typeface="Unbounded"/>
                <a:cs typeface="Unbounded"/>
                <a:sym typeface="Unbounded"/>
              </a:rPr>
              <a:t>11.5</a:t>
            </a:r>
            <a:r>
              <a:rPr b="1" lang="ru" sz="900">
                <a:solidFill>
                  <a:srgbClr val="16B7C6"/>
                </a:solidFill>
                <a:latin typeface="Unbounded"/>
                <a:ea typeface="Unbounded"/>
                <a:cs typeface="Unbounded"/>
                <a:sym typeface="Unbounded"/>
              </a:rPr>
              <a:t>%</a:t>
            </a:r>
            <a:r>
              <a:rPr lang="ru" sz="800">
                <a:solidFill>
                  <a:srgbClr val="474F52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 </a:t>
            </a:r>
            <a:br>
              <a:rPr lang="ru" sz="800">
                <a:solidFill>
                  <a:srgbClr val="474F52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</a:br>
            <a:r>
              <a:rPr lang="ru" sz="800">
                <a:solidFill>
                  <a:srgbClr val="B7B7B7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(Instrumental)</a:t>
            </a:r>
            <a:endParaRPr sz="800">
              <a:solidFill>
                <a:srgbClr val="474F52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sp>
        <p:nvSpPr>
          <p:cNvPr id="304" name="Google Shape;304;p44"/>
          <p:cNvSpPr txBox="1"/>
          <p:nvPr/>
        </p:nvSpPr>
        <p:spPr>
          <a:xfrm>
            <a:off x="39816700" y="16142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.</a:t>
            </a:r>
            <a:endParaRPr/>
          </a:p>
        </p:txBody>
      </p:sp>
      <p:sp>
        <p:nvSpPr>
          <p:cNvPr id="305" name="Google Shape;305;p44"/>
          <p:cNvSpPr txBox="1"/>
          <p:nvPr/>
        </p:nvSpPr>
        <p:spPr>
          <a:xfrm>
            <a:off x="13514075" y="-480835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.</a:t>
            </a:r>
            <a:endParaRPr/>
          </a:p>
        </p:txBody>
      </p:sp>
      <p:sp>
        <p:nvSpPr>
          <p:cNvPr id="306" name="Google Shape;306;p44"/>
          <p:cNvSpPr txBox="1"/>
          <p:nvPr/>
        </p:nvSpPr>
        <p:spPr>
          <a:xfrm>
            <a:off x="13241950" y="950635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.</a:t>
            </a:r>
            <a:endParaRPr/>
          </a:p>
        </p:txBody>
      </p:sp>
      <p:pic>
        <p:nvPicPr>
          <p:cNvPr id="307" name="Google Shape;30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785" y="1135650"/>
            <a:ext cx="3938083" cy="3574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45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9375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5"/>
          <p:cNvSpPr txBox="1"/>
          <p:nvPr>
            <p:ph type="title"/>
          </p:nvPr>
        </p:nvSpPr>
        <p:spPr>
          <a:xfrm>
            <a:off x="311700" y="27992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Т</a:t>
            </a: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ипы мотивации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sp>
        <p:nvSpPr>
          <p:cNvPr id="314" name="Google Shape;314;p45"/>
          <p:cNvSpPr txBox="1"/>
          <p:nvPr>
            <p:ph idx="1" type="body"/>
          </p:nvPr>
        </p:nvSpPr>
        <p:spPr>
          <a:xfrm>
            <a:off x="354968" y="906149"/>
            <a:ext cx="3765900" cy="379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000" u="sng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1. Люмпенизированный</a:t>
            </a:r>
            <a:r>
              <a:rPr b="1" lang="ru" sz="10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 - </a:t>
            </a: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про отсутствие целей и избегание ответственности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👉 «Главное — чтобы не было сложно»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0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Такой человек:</a:t>
            </a:r>
            <a:endParaRPr b="1" sz="10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не хочет напрягаться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избегает ответственности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плывет “по течению”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часто ждет, что кто-то решит за него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0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Примеры мыслей:</a:t>
            </a:r>
            <a:endParaRPr sz="10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«И так нормально»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«Зачем что-то менять?»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0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Часто из таких людей получаются:</a:t>
            </a:r>
            <a:endParaRPr b="1" sz="10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исполнители без инициативы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люди, которые часто меняют работу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зависимые от внешних обстоятельств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люди в поиске себя без действий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⚠️ Важно: это часто временное состояние, а не приговор. </a:t>
            </a:r>
            <a:br>
              <a:rPr lang="ru" sz="10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endParaRPr sz="10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15" name="Google Shape;315;p45"/>
          <p:cNvSpPr txBox="1"/>
          <p:nvPr>
            <p:ph idx="1" type="body"/>
          </p:nvPr>
        </p:nvSpPr>
        <p:spPr>
          <a:xfrm>
            <a:off x="4399975" y="879400"/>
            <a:ext cx="4022700" cy="379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 u="sng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2. Хозяйский</a:t>
            </a:r>
            <a:r>
              <a:rPr b="1" lang="ru" sz="10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 -</a:t>
            </a:r>
            <a:r>
              <a:rPr lang="ru" sz="10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</a:t>
            </a: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про ответственность и “это моё - поэтому я это делаю”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👉</a:t>
            </a: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«Если я за это взялся — я отвечаю»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Такой человек:</a:t>
            </a:r>
            <a:endParaRPr b="1" sz="10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относится к делу как к своему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не может делать плохо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любит порядок и результат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переживает за итог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Примеры мыслей:</a:t>
            </a:r>
            <a:endParaRPr sz="10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«Я не могу оставить это недоделанным»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«Это моя зона ответственности»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Часто из таких людей получаются:</a:t>
            </a:r>
            <a:endParaRPr b="1" sz="10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руководители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владельцы бизнеса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project-менеджеры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лидеры команд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администраторы и организаторы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ru" sz="10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endParaRPr sz="10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16" name="Google Shape;316;p45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46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6"/>
          <p:cNvSpPr txBox="1"/>
          <p:nvPr>
            <p:ph type="title"/>
          </p:nvPr>
        </p:nvSpPr>
        <p:spPr>
          <a:xfrm>
            <a:off x="311700" y="27992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Типы мотивации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sp>
        <p:nvSpPr>
          <p:cNvPr id="323" name="Google Shape;323;p46"/>
          <p:cNvSpPr txBox="1"/>
          <p:nvPr>
            <p:ph idx="1" type="body"/>
          </p:nvPr>
        </p:nvSpPr>
        <p:spPr>
          <a:xfrm>
            <a:off x="349525" y="852625"/>
            <a:ext cx="3411000" cy="379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 u="sng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3. Патриотический</a:t>
            </a:r>
            <a:r>
              <a:rPr b="1" lang="ru" sz="10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 - </a:t>
            </a: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про смысл и пользу людям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👉 «Я хочу быть полезным»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Такой человек:</a:t>
            </a:r>
            <a:endParaRPr b="1" sz="10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думает о людях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хочет помогать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чувствует миссию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часто ставит других выше себя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Примеры мыслей:</a:t>
            </a:r>
            <a:endParaRPr b="1" sz="10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«Хочу помогать людям»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«Мне важно, чтобы это имело смысл»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Часто из таких людей получаются:</a:t>
            </a:r>
            <a:endParaRPr b="1" sz="10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психологи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коучи и трекеры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социальные предприниматели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наставники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люди помогающих профессий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⚠️ Важно: если нет баланса с деньгами — такие люди часто выгорают.</a:t>
            </a:r>
            <a:endParaRPr sz="17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24" name="Google Shape;324;p46"/>
          <p:cNvSpPr txBox="1"/>
          <p:nvPr/>
        </p:nvSpPr>
        <p:spPr>
          <a:xfrm>
            <a:off x="4352275" y="832229"/>
            <a:ext cx="36315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 u="sng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4. Профессиональный</a:t>
            </a:r>
            <a:r>
              <a:rPr b="1" lang="ru" sz="10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 - </a:t>
            </a: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про интерес и мастерство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👉 «Мне важно стать хорошим специалистом»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Такой человек:</a:t>
            </a:r>
            <a:br>
              <a:rPr b="1" lang="ru" sz="10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</a:br>
            <a:r>
              <a:rPr lang="ru" sz="10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любит учиться</a:t>
            </a:r>
            <a:endParaRPr sz="10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погружается в детали</a:t>
            </a:r>
            <a:endParaRPr sz="10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стремится к качеству</a:t>
            </a:r>
            <a:endParaRPr sz="10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не любит делать «на отвали”</a:t>
            </a:r>
            <a:endParaRPr b="1" sz="10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ECF5F9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любит учиться</a:t>
            </a:r>
            <a:endParaRPr sz="1000">
              <a:solidFill>
                <a:srgbClr val="ECF5F9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ECF5F9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погружается в детали</a:t>
            </a:r>
            <a:endParaRPr sz="1000">
              <a:solidFill>
                <a:srgbClr val="ECF5F9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ECF5F9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стремится к качеству</a:t>
            </a:r>
            <a:endParaRPr sz="1800">
              <a:solidFill>
                <a:srgbClr val="ECF5F9"/>
              </a:solidFill>
            </a:endParaRPr>
          </a:p>
        </p:txBody>
      </p:sp>
      <p:sp>
        <p:nvSpPr>
          <p:cNvPr id="325" name="Google Shape;325;p46"/>
          <p:cNvSpPr txBox="1"/>
          <p:nvPr/>
        </p:nvSpPr>
        <p:spPr>
          <a:xfrm>
            <a:off x="4352275" y="2694175"/>
            <a:ext cx="36315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 u="sng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5. Инструментальный </a:t>
            </a:r>
            <a:r>
              <a:rPr b="1" lang="ru" sz="10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-</a:t>
            </a:r>
            <a:r>
              <a:rPr b="1" lang="ru" sz="1000">
                <a:solidFill>
                  <a:srgbClr val="474F52"/>
                </a:solidFill>
                <a:latin typeface="Unbounded"/>
                <a:ea typeface="Unbounded"/>
                <a:cs typeface="Unbounded"/>
                <a:sym typeface="Unbounded"/>
              </a:rPr>
              <a:t> </a:t>
            </a: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про деньги и выгоду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👉 «Я делаю это, потому что мне за это платят»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Такой человек:</a:t>
            </a:r>
            <a:endParaRPr sz="10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</a:t>
            </a: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• сравнивает условия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быстро считает выгоду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может менять сферу, если там платят больше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</p:txBody>
      </p:sp>
      <p:pic>
        <p:nvPicPr>
          <p:cNvPr id="326" name="Google Shape;326;p46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47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7"/>
          <p:cNvSpPr txBox="1"/>
          <p:nvPr>
            <p:ph type="title"/>
          </p:nvPr>
        </p:nvSpPr>
        <p:spPr>
          <a:xfrm>
            <a:off x="311700" y="27992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Лидирующий тип мотивации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sp>
        <p:nvSpPr>
          <p:cNvPr id="333" name="Google Shape;333;p47"/>
          <p:cNvSpPr txBox="1"/>
          <p:nvPr>
            <p:ph idx="1" type="body"/>
          </p:nvPr>
        </p:nvSpPr>
        <p:spPr>
          <a:xfrm>
            <a:off x="311700" y="747275"/>
            <a:ext cx="8520600" cy="406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Хозяйский</a:t>
            </a: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 тип мотивации: </a:t>
            </a: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26.9</a:t>
            </a: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 %</a:t>
            </a:r>
            <a:endParaRPr b="1" sz="12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Хозяйский тип мотивации ориентирован на порядок, ответственность и практическую пользу — человеку важно, чтобы дела были сделаны и приносили реальный результат. Такой человек ценит стабильность, экономность и способность организовать ресурсы так, чтобы извлечь максимальную пользу для себя и окружающих. В отношениях и работе он демонстрирует надежность: выполняет обязательства, поддерживает порядок и стремится к функциональным, долговременным решениям. Хозяйский мотив хорошо сочетает заботу о материальной стороне жизни с умением планировать и доводить начатое до результата.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Как применить в жизни: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Организация: систематизируйте свои услуги и процессы коучинга — создайте стандартные программы и чек-листы, чтобы повысить стабильность качества и сэкономить время.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Финансы: ведите бюджет и откладывайте «подушку безопасности» — стабильные денежные потоки дадут свободу выбирать клиентов и работать удаленно без стресса.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Рутина: внедрите регулярные ритуалы восстановления (массаж, прогулки, растяжка) и рабочие блоки — это сохранит здоровье и продуктивность на долгую дистанцию.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Пример:</a:t>
            </a:r>
            <a:r>
              <a:rPr lang="ru" sz="9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качестве примера можно привести Мари Кондо: в юности она увлеклась систематизацией вещей и постепенно превратила это увлечение в профессиональную методику. Начав с консультирования соседей и маленьких клиентов, она последовательно оттачивала подход, создала стандарты работы и упаковала знания в книги и услуги. В процессе Мари сконцентрировалась на практической пользе для клиентов — упорядочивание делало их жизнь проще и стабильнее, что принесло ей репутацию надежного специалиста. Постепенно спрос вырос, появились курсы, телепроекты и международное признание, но основой оставалась хозяйская аккуратность и умение систематизировать. Она умела превращать личный навык в продукт, который можно масштабировать, сохраняя качество. Для вас это пример того, как из личного опыта похудения и практики коучинга можно создать стандартизированные программы, которые помогут клиентам и обеспечат стабильный доход. Последовательность, внимание к деталям и забота о долговременном результате — ключевые элементы такого пути.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34" name="Google Shape;334;p47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48" title="7 (10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8"/>
          <p:cNvSpPr txBox="1"/>
          <p:nvPr>
            <p:ph type="ctrTitle"/>
          </p:nvPr>
        </p:nvSpPr>
        <p:spPr>
          <a:xfrm>
            <a:off x="1154025" y="2433275"/>
            <a:ext cx="6933900" cy="968400"/>
          </a:xfrm>
          <a:prstGeom prst="rect">
            <a:avLst/>
          </a:prstGeom>
          <a:effectLst>
            <a:outerShdw blurRad="71438" rotWithShape="0" algn="bl" dist="38100">
              <a:srgbClr val="16B7C6">
                <a:alpha val="35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500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  <a:t>6</a:t>
            </a:r>
            <a:r>
              <a:rPr b="1" lang="ru" sz="4500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  <a:t>. Карьерный вектор</a:t>
            </a:r>
            <a:endParaRPr b="1" sz="4500">
              <a:solidFill>
                <a:srgbClr val="366F8B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49" title="9 (5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CF5F9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7" name="Google Shape;347;p49" title="3726748 (2).png"/>
          <p:cNvPicPr preferRelativeResize="0"/>
          <p:nvPr/>
        </p:nvPicPr>
        <p:blipFill rotWithShape="1">
          <a:blip r:embed="rId4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9"/>
          <p:cNvSpPr txBox="1"/>
          <p:nvPr/>
        </p:nvSpPr>
        <p:spPr>
          <a:xfrm>
            <a:off x="476650" y="489150"/>
            <a:ext cx="8568300" cy="64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373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Карьерный вектор</a:t>
            </a:r>
            <a:endParaRPr sz="3000">
              <a:solidFill>
                <a:srgbClr val="1373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pic>
        <p:nvPicPr>
          <p:cNvPr id="349" name="Google Shape;349;p49" title="3726748 (2).png"/>
          <p:cNvPicPr preferRelativeResize="0"/>
          <p:nvPr/>
        </p:nvPicPr>
        <p:blipFill rotWithShape="1">
          <a:blip r:embed="rId4">
            <a:alphaModFix/>
          </a:blip>
          <a:srcRect b="0" l="49457" r="0" t="22082"/>
          <a:stretch/>
        </p:blipFill>
        <p:spPr>
          <a:xfrm>
            <a:off x="4358150" y="1121250"/>
            <a:ext cx="4377917" cy="3796399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9"/>
          <p:cNvSpPr/>
          <p:nvPr/>
        </p:nvSpPr>
        <p:spPr>
          <a:xfrm>
            <a:off x="4692925" y="1401100"/>
            <a:ext cx="3360600" cy="290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0" lIns="360000" spcFirstLastPara="1" rIns="360000" wrap="square" tIns="3600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rgbClr val="474F52"/>
                </a:solidFill>
                <a:latin typeface="Unbounded"/>
                <a:ea typeface="Unbounded"/>
                <a:cs typeface="Unbounded"/>
                <a:sym typeface="Unbounded"/>
              </a:rPr>
              <a:t>1. Реалистический : </a:t>
            </a:r>
            <a:r>
              <a:rPr b="1" lang="ru" sz="800">
                <a:solidFill>
                  <a:srgbClr val="16B7C6"/>
                </a:solidFill>
                <a:latin typeface="Unbounded"/>
                <a:ea typeface="Unbounded"/>
                <a:cs typeface="Unbounded"/>
                <a:sym typeface="Unbounded"/>
              </a:rPr>
              <a:t>11.5</a:t>
            </a:r>
            <a:r>
              <a:rPr b="1" lang="ru" sz="800">
                <a:solidFill>
                  <a:srgbClr val="16B7C6"/>
                </a:solidFill>
                <a:latin typeface="Unbounded"/>
                <a:ea typeface="Unbounded"/>
                <a:cs typeface="Unbounded"/>
                <a:sym typeface="Unbounded"/>
              </a:rPr>
              <a:t> %</a:t>
            </a:r>
            <a:endParaRPr b="1" sz="800">
              <a:solidFill>
                <a:srgbClr val="16B7C6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700">
                <a:solidFill>
                  <a:srgbClr val="B7B7B7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 </a:t>
            </a:r>
            <a:r>
              <a:rPr lang="ru" sz="700">
                <a:solidFill>
                  <a:srgbClr val="B7B7B7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(Realistic)</a:t>
            </a:r>
            <a:endParaRPr sz="700">
              <a:solidFill>
                <a:srgbClr val="B7B7B7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ru" sz="700">
                <a:solidFill>
                  <a:srgbClr val="474F52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</a:br>
            <a:r>
              <a:rPr b="1" lang="ru" sz="800">
                <a:solidFill>
                  <a:srgbClr val="474F52"/>
                </a:solidFill>
                <a:latin typeface="Unbounded"/>
                <a:ea typeface="Unbounded"/>
                <a:cs typeface="Unbounded"/>
                <a:sym typeface="Unbounded"/>
              </a:rPr>
              <a:t>2. Исследовательский : </a:t>
            </a:r>
            <a:r>
              <a:rPr b="1" lang="ru" sz="800">
                <a:solidFill>
                  <a:srgbClr val="16B7C6"/>
                </a:solidFill>
                <a:latin typeface="Unbounded"/>
                <a:ea typeface="Unbounded"/>
                <a:cs typeface="Unbounded"/>
                <a:sym typeface="Unbounded"/>
              </a:rPr>
              <a:t>15.4 </a:t>
            </a:r>
            <a:r>
              <a:rPr b="1" lang="ru" sz="800">
                <a:solidFill>
                  <a:srgbClr val="16B7C6"/>
                </a:solidFill>
                <a:latin typeface="Unbounded"/>
                <a:ea typeface="Unbounded"/>
                <a:cs typeface="Unbounded"/>
                <a:sym typeface="Unbounded"/>
              </a:rPr>
              <a:t>%</a:t>
            </a:r>
            <a:r>
              <a:rPr lang="ru" sz="800">
                <a:solidFill>
                  <a:srgbClr val="16B7C6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 </a:t>
            </a:r>
            <a:br>
              <a:rPr lang="ru" sz="700">
                <a:solidFill>
                  <a:srgbClr val="474F52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</a:br>
            <a:r>
              <a:rPr lang="ru" sz="700">
                <a:solidFill>
                  <a:srgbClr val="B7B7B7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(Investigative)</a:t>
            </a:r>
            <a:endParaRPr sz="700">
              <a:solidFill>
                <a:srgbClr val="B7B7B7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ru" sz="700">
                <a:solidFill>
                  <a:srgbClr val="474F52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</a:br>
            <a:r>
              <a:rPr b="1" lang="ru" sz="800">
                <a:solidFill>
                  <a:srgbClr val="474F52"/>
                </a:solidFill>
                <a:latin typeface="Unbounded"/>
                <a:ea typeface="Unbounded"/>
                <a:cs typeface="Unbounded"/>
                <a:sym typeface="Unbounded"/>
              </a:rPr>
              <a:t>3. Артистический : </a:t>
            </a:r>
            <a:r>
              <a:rPr b="1" lang="ru" sz="800">
                <a:solidFill>
                  <a:srgbClr val="16B7C6"/>
                </a:solidFill>
                <a:latin typeface="Unbounded"/>
                <a:ea typeface="Unbounded"/>
                <a:cs typeface="Unbounded"/>
                <a:sym typeface="Unbounded"/>
              </a:rPr>
              <a:t>3.8 </a:t>
            </a:r>
            <a:r>
              <a:rPr b="1" lang="ru" sz="800">
                <a:solidFill>
                  <a:srgbClr val="16B7C6"/>
                </a:solidFill>
                <a:latin typeface="Unbounded"/>
                <a:ea typeface="Unbounded"/>
                <a:cs typeface="Unbounded"/>
                <a:sym typeface="Unbounded"/>
              </a:rPr>
              <a:t>% </a:t>
            </a:r>
            <a:br>
              <a:rPr lang="ru" sz="700">
                <a:solidFill>
                  <a:srgbClr val="474F52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</a:br>
            <a:r>
              <a:rPr lang="ru" sz="700">
                <a:solidFill>
                  <a:srgbClr val="B7B7B7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(Artistic)</a:t>
            </a:r>
            <a:endParaRPr sz="700">
              <a:solidFill>
                <a:srgbClr val="B7B7B7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ru" sz="700">
                <a:solidFill>
                  <a:srgbClr val="474F52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</a:br>
            <a:r>
              <a:rPr b="1" lang="ru" sz="800">
                <a:solidFill>
                  <a:srgbClr val="474F52"/>
                </a:solidFill>
                <a:latin typeface="Unbounded"/>
                <a:ea typeface="Unbounded"/>
                <a:cs typeface="Unbounded"/>
                <a:sym typeface="Unbounded"/>
              </a:rPr>
              <a:t>4. Социальный : </a:t>
            </a:r>
            <a:r>
              <a:rPr b="1" lang="ru" sz="800">
                <a:solidFill>
                  <a:srgbClr val="16B7C6"/>
                </a:solidFill>
                <a:latin typeface="Unbounded"/>
                <a:ea typeface="Unbounded"/>
                <a:cs typeface="Unbounded"/>
                <a:sym typeface="Unbounded"/>
              </a:rPr>
              <a:t>23.1 </a:t>
            </a:r>
            <a:r>
              <a:rPr b="1" lang="ru" sz="800">
                <a:solidFill>
                  <a:srgbClr val="16B7C6"/>
                </a:solidFill>
                <a:latin typeface="Unbounded"/>
                <a:ea typeface="Unbounded"/>
                <a:cs typeface="Unbounded"/>
                <a:sym typeface="Unbounded"/>
              </a:rPr>
              <a:t>%</a:t>
            </a:r>
            <a:r>
              <a:rPr lang="ru" sz="700">
                <a:solidFill>
                  <a:srgbClr val="16B7C6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 </a:t>
            </a:r>
            <a:br>
              <a:rPr lang="ru" sz="700">
                <a:solidFill>
                  <a:srgbClr val="474F52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</a:br>
            <a:r>
              <a:rPr lang="ru" sz="700">
                <a:solidFill>
                  <a:srgbClr val="B7B7B7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(Social)</a:t>
            </a:r>
            <a:endParaRPr sz="700">
              <a:solidFill>
                <a:srgbClr val="B7B7B7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ru" sz="700">
                <a:solidFill>
                  <a:srgbClr val="474F52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</a:br>
            <a:r>
              <a:rPr b="1" lang="ru" sz="800">
                <a:solidFill>
                  <a:srgbClr val="474F52"/>
                </a:solidFill>
                <a:latin typeface="Unbounded"/>
                <a:ea typeface="Unbounded"/>
                <a:cs typeface="Unbounded"/>
                <a:sym typeface="Unbounded"/>
              </a:rPr>
              <a:t>5. Предпринимательский : </a:t>
            </a:r>
            <a:r>
              <a:rPr b="1" lang="ru" sz="800">
                <a:solidFill>
                  <a:srgbClr val="16B7C6"/>
                </a:solidFill>
                <a:latin typeface="Unbounded"/>
                <a:ea typeface="Unbounded"/>
                <a:cs typeface="Unbounded"/>
                <a:sym typeface="Unbounded"/>
              </a:rPr>
              <a:t>19.2 </a:t>
            </a:r>
            <a:r>
              <a:rPr b="1" lang="ru" sz="800">
                <a:solidFill>
                  <a:srgbClr val="16B7C6"/>
                </a:solidFill>
                <a:latin typeface="Unbounded"/>
                <a:ea typeface="Unbounded"/>
                <a:cs typeface="Unbounded"/>
                <a:sym typeface="Unbounded"/>
              </a:rPr>
              <a:t>%</a:t>
            </a:r>
            <a:r>
              <a:rPr lang="ru" sz="700">
                <a:solidFill>
                  <a:srgbClr val="474F52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 </a:t>
            </a:r>
            <a:br>
              <a:rPr lang="ru" sz="700">
                <a:solidFill>
                  <a:srgbClr val="474F52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</a:br>
            <a:r>
              <a:rPr lang="ru" sz="700">
                <a:solidFill>
                  <a:srgbClr val="B7B7B7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(Enterprising)</a:t>
            </a:r>
            <a:endParaRPr sz="700">
              <a:solidFill>
                <a:srgbClr val="B7B7B7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ru" sz="700">
                <a:solidFill>
                  <a:srgbClr val="474F52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</a:br>
            <a:r>
              <a:rPr b="1" lang="ru" sz="800">
                <a:solidFill>
                  <a:srgbClr val="474F52"/>
                </a:solidFill>
                <a:latin typeface="Unbounded"/>
                <a:ea typeface="Unbounded"/>
                <a:cs typeface="Unbounded"/>
                <a:sym typeface="Unbounded"/>
              </a:rPr>
              <a:t>6. Конвенциональный : </a:t>
            </a:r>
            <a:r>
              <a:rPr b="1" lang="ru" sz="800">
                <a:solidFill>
                  <a:srgbClr val="16B7C6"/>
                </a:solidFill>
                <a:latin typeface="Unbounded"/>
                <a:ea typeface="Unbounded"/>
                <a:cs typeface="Unbounded"/>
                <a:sym typeface="Unbounded"/>
              </a:rPr>
              <a:t>26.9 </a:t>
            </a:r>
            <a:r>
              <a:rPr b="1" lang="ru" sz="800">
                <a:solidFill>
                  <a:srgbClr val="16B7C6"/>
                </a:solidFill>
                <a:latin typeface="Unbounded"/>
                <a:ea typeface="Unbounded"/>
                <a:cs typeface="Unbounded"/>
                <a:sym typeface="Unbounded"/>
              </a:rPr>
              <a:t>%</a:t>
            </a:r>
            <a:br>
              <a:rPr lang="ru" sz="700">
                <a:solidFill>
                  <a:srgbClr val="474F52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</a:br>
            <a:r>
              <a:rPr lang="ru" sz="700">
                <a:solidFill>
                  <a:srgbClr val="B7B7B7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 (Conventional)</a:t>
            </a:r>
            <a:endParaRPr sz="700">
              <a:solidFill>
                <a:srgbClr val="474F52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sp>
        <p:nvSpPr>
          <p:cNvPr id="351" name="Google Shape;351;p49"/>
          <p:cNvSpPr txBox="1"/>
          <p:nvPr/>
        </p:nvSpPr>
        <p:spPr>
          <a:xfrm>
            <a:off x="4358150" y="-1448415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.</a:t>
            </a:r>
            <a:r>
              <a:rPr lang="ru" sz="11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</a:t>
            </a:r>
            <a:endParaRPr/>
          </a:p>
        </p:txBody>
      </p:sp>
      <p:sp>
        <p:nvSpPr>
          <p:cNvPr id="352" name="Google Shape;352;p49"/>
          <p:cNvSpPr txBox="1"/>
          <p:nvPr/>
        </p:nvSpPr>
        <p:spPr>
          <a:xfrm>
            <a:off x="49525350" y="374040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. </a:t>
            </a:r>
            <a:endParaRPr/>
          </a:p>
        </p:txBody>
      </p:sp>
      <p:sp>
        <p:nvSpPr>
          <p:cNvPr id="353" name="Google Shape;353;p49"/>
          <p:cNvSpPr txBox="1"/>
          <p:nvPr/>
        </p:nvSpPr>
        <p:spPr>
          <a:xfrm>
            <a:off x="4572000" y="2148225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. </a:t>
            </a:r>
            <a:endParaRPr/>
          </a:p>
        </p:txBody>
      </p:sp>
      <p:pic>
        <p:nvPicPr>
          <p:cNvPr id="354" name="Google Shape;354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978" y="1287388"/>
            <a:ext cx="3690901" cy="3350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50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9375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50"/>
          <p:cNvSpPr txBox="1"/>
          <p:nvPr>
            <p:ph type="title"/>
          </p:nvPr>
        </p:nvSpPr>
        <p:spPr>
          <a:xfrm>
            <a:off x="311700" y="27992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Карьерные вектора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sp>
        <p:nvSpPr>
          <p:cNvPr id="361" name="Google Shape;361;p50"/>
          <p:cNvSpPr txBox="1"/>
          <p:nvPr>
            <p:ph idx="1" type="body"/>
          </p:nvPr>
        </p:nvSpPr>
        <p:spPr>
          <a:xfrm>
            <a:off x="354975" y="906150"/>
            <a:ext cx="3913500" cy="379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1. Реалистический</a:t>
            </a:r>
            <a:r>
              <a:rPr lang="ru" sz="11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- </a:t>
            </a: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про действие руками и реальный результат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👉 «Мне важно делать что-то конкретное и видеть результат»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Такой человек:</a:t>
            </a:r>
            <a:endParaRPr b="1" sz="11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любит практику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не любит лишнюю теорию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хорошо работает с техникой, процессами, инструментами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предпочитает «делать», а не «обсуждать»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Примеры мыслей:</a:t>
            </a:r>
            <a:endParaRPr sz="11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«Давайте уже делать»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«Покажите, как это работает»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Часто из таких людей получаются:</a:t>
            </a:r>
            <a:endParaRPr b="1" sz="11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инженеры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технические специалисты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строители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мастера</a:t>
            </a:r>
            <a:br>
              <a:rPr lang="ru" sz="11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endParaRPr sz="11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62" name="Google Shape;362;p50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50"/>
          <p:cNvSpPr txBox="1"/>
          <p:nvPr>
            <p:ph idx="1" type="body"/>
          </p:nvPr>
        </p:nvSpPr>
        <p:spPr>
          <a:xfrm>
            <a:off x="4651143" y="911499"/>
            <a:ext cx="3765900" cy="379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2. Исследовательский -</a:t>
            </a:r>
            <a:r>
              <a:rPr b="1" lang="ru" sz="1100">
                <a:solidFill>
                  <a:srgbClr val="474F52"/>
                </a:solidFill>
                <a:latin typeface="Unbounded"/>
                <a:ea typeface="Unbounded"/>
                <a:cs typeface="Unbounded"/>
                <a:sym typeface="Unbounded"/>
              </a:rPr>
              <a:t> </a:t>
            </a: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про мышление, анализ и поиск ответов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👉 «Мне интересно разобраться, как это устроено»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Такой человек:</a:t>
            </a:r>
            <a:endParaRPr b="1" sz="11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любит думать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задает много вопросов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анализирует, сравнивает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не любит шаблоны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Примеры мыслей:</a:t>
            </a:r>
            <a:endParaRPr sz="11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«А почему это работает?»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«Хочу разобраться глубже»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Часто из таких людей получаются:</a:t>
            </a:r>
            <a:endParaRPr b="1" sz="11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аналитики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ученые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исследователи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программисты</a:t>
            </a:r>
            <a:br>
              <a:rPr lang="ru" sz="11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endParaRPr sz="11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51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9375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1"/>
          <p:cNvSpPr txBox="1"/>
          <p:nvPr>
            <p:ph type="title"/>
          </p:nvPr>
        </p:nvSpPr>
        <p:spPr>
          <a:xfrm>
            <a:off x="311700" y="27992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Карьерные вектора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sp>
        <p:nvSpPr>
          <p:cNvPr id="370" name="Google Shape;370;p51"/>
          <p:cNvSpPr txBox="1"/>
          <p:nvPr>
            <p:ph idx="1" type="body"/>
          </p:nvPr>
        </p:nvSpPr>
        <p:spPr>
          <a:xfrm>
            <a:off x="354968" y="906149"/>
            <a:ext cx="3765900" cy="379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3. Артистический -</a:t>
            </a:r>
            <a:r>
              <a:rPr b="1" lang="ru" sz="1100">
                <a:solidFill>
                  <a:srgbClr val="474F52"/>
                </a:solidFill>
                <a:latin typeface="Unbounded"/>
                <a:ea typeface="Unbounded"/>
                <a:cs typeface="Unbounded"/>
                <a:sym typeface="Unbounded"/>
              </a:rPr>
              <a:t> </a:t>
            </a: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про самовыражение и уникальность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👉 «Я хочу выражать себя»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Такой человек:</a:t>
            </a:r>
            <a:endParaRPr b="1" sz="11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чувствителен к красоте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мыслит образами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не любит рамки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ценит свободу и вдохновение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Примеры мыслей:</a:t>
            </a:r>
            <a:endParaRPr sz="11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«Мне важно, чтобы это было красиво»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«Я хочу делать по-своему»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Часто из таких людей получаются:</a:t>
            </a:r>
            <a:endParaRPr b="1" sz="11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дизайнеры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художники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актеры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фотографы</a:t>
            </a:r>
            <a:br>
              <a:rPr lang="ru" sz="11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endParaRPr sz="11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71" name="Google Shape;371;p51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51"/>
          <p:cNvSpPr txBox="1"/>
          <p:nvPr>
            <p:ph idx="1" type="body"/>
          </p:nvPr>
        </p:nvSpPr>
        <p:spPr>
          <a:xfrm>
            <a:off x="4651143" y="911499"/>
            <a:ext cx="3765900" cy="379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4. Социальный - </a:t>
            </a: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про людей, общение и помощь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👉 «Мне важно работать с людьми»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Такой человек:</a:t>
            </a:r>
            <a:endParaRPr b="1" sz="11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хорошо чувствует других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умеет слушать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любит поддерживать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получает энергию от общения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Примеры мыслей:</a:t>
            </a:r>
            <a:endParaRPr sz="11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«Мне важно помочь»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«Хочу быть полезным людям»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Часто из таких людей получаются:</a:t>
            </a:r>
            <a:endParaRPr b="1" sz="11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психологи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коучи и трекеры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преподаватели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наставники</a:t>
            </a:r>
            <a:br>
              <a:rPr lang="ru" sz="11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endParaRPr sz="11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 title="3726748 (2).png"/>
          <p:cNvPicPr preferRelativeResize="0"/>
          <p:nvPr/>
        </p:nvPicPr>
        <p:blipFill rotWithShape="1">
          <a:blip r:embed="rId3">
            <a:alphaModFix/>
          </a:blip>
          <a:srcRect b="0" l="51066" r="6212" t="22082"/>
          <a:stretch/>
        </p:blipFill>
        <p:spPr>
          <a:xfrm flipH="1">
            <a:off x="-95151" y="-78250"/>
            <a:ext cx="9341076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>
            <p:ph type="title"/>
          </p:nvPr>
        </p:nvSpPr>
        <p:spPr>
          <a:xfrm>
            <a:off x="411200" y="280750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Что важно знать про отчет?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 flipH="1" rot="10800000">
            <a:off x="4785200" y="6944425"/>
            <a:ext cx="3557400" cy="6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81" name="Google Shape;81;p16"/>
          <p:cNvSpPr txBox="1"/>
          <p:nvPr>
            <p:ph idx="1" type="body"/>
          </p:nvPr>
        </p:nvSpPr>
        <p:spPr>
          <a:xfrm>
            <a:off x="411200" y="853450"/>
            <a:ext cx="4374000" cy="40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 u="sng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1.</a:t>
            </a:r>
            <a:r>
              <a:rPr lang="ru" sz="900" u="sng">
                <a:solidFill>
                  <a:srgbClr val="366F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900" u="sng">
                <a:solidFill>
                  <a:srgbClr val="366F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Этот отчёт — в первую очередь</a:t>
            </a:r>
            <a:r>
              <a:rPr b="1" lang="ru" sz="900" u="sng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 про вас сейчас</a:t>
            </a:r>
            <a:r>
              <a:rPr lang="ru" sz="900" u="sng">
                <a:solidFill>
                  <a:srgbClr val="366F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 Это не гадание, а </a:t>
            </a:r>
            <a:r>
              <a:rPr lang="ru" sz="900" u="sng">
                <a:solidFill>
                  <a:srgbClr val="366F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научно обоснованный</a:t>
            </a:r>
            <a:r>
              <a:rPr lang="ru" sz="900" u="sng">
                <a:solidFill>
                  <a:srgbClr val="366F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подход. </a:t>
            </a:r>
            <a:endParaRPr sz="900" u="sng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ru" sz="900">
                <a:solidFill>
                  <a:srgbClr val="366F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Он отражает ваше текущее состояние: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мышление, уровень энергии, опыт, мотивацию, эмоциональный фон именно в данный период жизни.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Человек развивается, меняется, накапливает опыт — и это нормально.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Поэтому профориентацию важно рассматривать как инструмент, к которому можно возвращаться на разных этапах жизни. </a:t>
            </a:r>
            <a:br>
              <a:rPr lang="ru" sz="900">
                <a:solidFill>
                  <a:srgbClr val="366F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 u="sng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ru" sz="900" u="sng">
                <a:solidFill>
                  <a:srgbClr val="366F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 Отчёт — это не ярлык и не шаблон</a:t>
            </a:r>
            <a:endParaRPr sz="900" u="sng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Мы рассматриваем человека с разных сторон, </a:t>
            </a:r>
            <a:r>
              <a:rPr b="1" lang="ru" sz="900">
                <a:solidFill>
                  <a:srgbClr val="474F52"/>
                </a:solidFill>
                <a:latin typeface="Montserrat"/>
                <a:ea typeface="Montserrat"/>
                <a:cs typeface="Montserrat"/>
                <a:sym typeface="Montserrat"/>
              </a:rPr>
              <a:t>в комплексе</a:t>
            </a: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а не загоняем в рамки.</a:t>
            </a:r>
            <a:br>
              <a:rPr lang="ru" sz="900">
                <a:solidFill>
                  <a:srgbClr val="366F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 u="sng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3. </a:t>
            </a:r>
            <a:r>
              <a:rPr lang="ru" sz="900" u="sng">
                <a:solidFill>
                  <a:srgbClr val="366F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Качество отчёта напрямую зависит от качества </a:t>
            </a:r>
            <a:r>
              <a:rPr b="1" lang="ru" sz="900" u="sng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ваших ответов</a:t>
            </a:r>
            <a:endParaRPr b="1" sz="900" u="sng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Важно честно задать себе вопрос: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отвечал(а) ли я вдумчиво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не торопился(ась) ли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не отвечал(а) ли «на автомате»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Если ответы были поверхностными или в спешке — результат может быть менее точным. </a:t>
            </a:r>
            <a:r>
              <a:rPr b="1" lang="ru" sz="900">
                <a:solidFill>
                  <a:srgbClr val="474F52"/>
                </a:solidFill>
                <a:latin typeface="Montserrat"/>
                <a:ea typeface="Montserrat"/>
                <a:cs typeface="Montserrat"/>
                <a:sym typeface="Montserrat"/>
              </a:rPr>
              <a:t>Уберите ожидания</a:t>
            </a: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- они </a:t>
            </a: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рождают</a:t>
            </a: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разочарования. Лучше подумайте с каким запросом вы открываете отчет и держите фокус на нем.</a:t>
            </a:r>
            <a:br>
              <a:rPr lang="ru" sz="900">
                <a:solidFill>
                  <a:srgbClr val="366F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366F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1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82" name="Google Shape;82;p16"/>
          <p:cNvSpPr txBox="1"/>
          <p:nvPr/>
        </p:nvSpPr>
        <p:spPr>
          <a:xfrm>
            <a:off x="4881100" y="845050"/>
            <a:ext cx="3852600" cy="39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 u="sng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4.</a:t>
            </a:r>
            <a:r>
              <a:rPr lang="ru" sz="900" u="sng">
                <a:solidFill>
                  <a:srgbClr val="366F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Главная ценность отчёта — </a:t>
            </a:r>
            <a:r>
              <a:rPr b="1" lang="ru" sz="900" u="sng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в закономерностях</a:t>
            </a:r>
            <a:endParaRPr b="1" sz="900" u="sng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Обращайте внимание не на отдельные фразы, а на: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повторяющиеся смыслы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темы, которые встречаются в разных разделах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сильные стороны, описанные разными словами</a:t>
            </a:r>
            <a:b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 u="sng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 5.</a:t>
            </a:r>
            <a:r>
              <a:rPr lang="ru" sz="900" u="sng">
                <a:solidFill>
                  <a:srgbClr val="366F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Отчёт — это карта, а не готовое решение</a:t>
            </a:r>
            <a:endParaRPr sz="900" u="sng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Он помогает: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лучше понять себя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увидеть причины текущих трудностей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осознать свои ресурсы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Но изменения начинаются только тогда, когда вы переходите </a:t>
            </a:r>
            <a:r>
              <a:rPr b="1" lang="ru" sz="900">
                <a:solidFill>
                  <a:srgbClr val="474F52"/>
                </a:solidFill>
                <a:latin typeface="Montserrat"/>
                <a:ea typeface="Montserrat"/>
                <a:cs typeface="Montserrat"/>
                <a:sym typeface="Montserrat"/>
              </a:rPr>
              <a:t>к действиям</a:t>
            </a: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br>
              <a:rPr lang="ru" sz="900">
                <a:solidFill>
                  <a:srgbClr val="366F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br>
              <a:rPr lang="ru" sz="900">
                <a:solidFill>
                  <a:srgbClr val="366F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1" lang="ru" sz="900" u="sng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6. </a:t>
            </a:r>
            <a:r>
              <a:rPr lang="ru" sz="900" u="sng">
                <a:solidFill>
                  <a:srgbClr val="366F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Отчет будет по настоящему полезен только тем - у кого есть </a:t>
            </a:r>
            <a:r>
              <a:rPr b="1" lang="ru" sz="900" u="sng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конкретный цели</a:t>
            </a:r>
            <a:r>
              <a:rPr lang="ru" sz="900" u="sng">
                <a:solidFill>
                  <a:srgbClr val="366F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 </a:t>
            </a:r>
            <a:endParaRPr sz="900" u="sng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Если вы начнете изучать отчет с запросом “А ну удиви меня”, то скорее всего вы разочаруетесь.</a:t>
            </a:r>
            <a:b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Настройтесь на </a:t>
            </a:r>
            <a:r>
              <a:rPr b="1" lang="ru" sz="900">
                <a:solidFill>
                  <a:srgbClr val="474F52"/>
                </a:solidFill>
                <a:latin typeface="Montserrat"/>
                <a:ea typeface="Montserrat"/>
                <a:cs typeface="Montserrat"/>
                <a:sym typeface="Montserrat"/>
              </a:rPr>
              <a:t>поиск ответа</a:t>
            </a: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на имеющийся запрос. </a:t>
            </a:r>
            <a:b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Если у вас нет </a:t>
            </a: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конкретных</a:t>
            </a: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целей и никаких запросов, то и результат будет </a:t>
            </a: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соответствующий. В следующем слайде мы расскажем как сформулировать запрос…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52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9375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52"/>
          <p:cNvSpPr txBox="1"/>
          <p:nvPr>
            <p:ph type="title"/>
          </p:nvPr>
        </p:nvSpPr>
        <p:spPr>
          <a:xfrm>
            <a:off x="311700" y="27992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Карьерные вектора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sp>
        <p:nvSpPr>
          <p:cNvPr id="379" name="Google Shape;379;p52"/>
          <p:cNvSpPr txBox="1"/>
          <p:nvPr>
            <p:ph idx="1" type="body"/>
          </p:nvPr>
        </p:nvSpPr>
        <p:spPr>
          <a:xfrm>
            <a:off x="354968" y="906149"/>
            <a:ext cx="3765900" cy="379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5. Предпринимательский -</a:t>
            </a:r>
            <a:r>
              <a:rPr b="1" lang="ru" sz="1100">
                <a:solidFill>
                  <a:srgbClr val="474F52"/>
                </a:solidFill>
                <a:latin typeface="Unbounded"/>
                <a:ea typeface="Unbounded"/>
                <a:cs typeface="Unbounded"/>
                <a:sym typeface="Unbounded"/>
              </a:rPr>
              <a:t> </a:t>
            </a: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про влияние, инициативу и деньги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👉 «Я хочу создавать и влиять»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Такой человек:</a:t>
            </a:r>
            <a:endParaRPr b="1" sz="11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легко берет ответственность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любит договариваться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мыслит возможностями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не боится риска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Примеры мыслей:</a:t>
            </a:r>
            <a:endParaRPr sz="11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«А давай попробуем»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«Я вижу здесь возможность»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Часто из таких людей получаются:</a:t>
            </a:r>
            <a:endParaRPr b="1" sz="11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предприниматели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руководители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продюсеры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sales-менеджеры</a:t>
            </a:r>
            <a:br>
              <a:rPr lang="ru" sz="14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endParaRPr sz="14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80" name="Google Shape;380;p52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52"/>
          <p:cNvSpPr txBox="1"/>
          <p:nvPr>
            <p:ph idx="1" type="body"/>
          </p:nvPr>
        </p:nvSpPr>
        <p:spPr>
          <a:xfrm>
            <a:off x="4651150" y="911500"/>
            <a:ext cx="3891600" cy="379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6. Конвенциональный</a:t>
            </a:r>
            <a:endParaRPr b="1" sz="11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Про порядок, структуру и стабильность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👉 «Мне важно, чтобы всё было понятно и по правилам»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Такой человек:</a:t>
            </a:r>
            <a:endParaRPr b="1" sz="11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любит инструкции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ценит порядок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аккуратен с цифрами и документами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Примеры мыслей:</a:t>
            </a:r>
            <a:endParaRPr sz="11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«Как здесь всё устроено?»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«Давайте по инструкции»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Часто из таких людей получаются:</a:t>
            </a:r>
            <a:endParaRPr b="1" sz="11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бухгалтеры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администраторы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финансисты</a:t>
            </a:r>
            <a:endParaRPr sz="11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• делопроизводители</a:t>
            </a:r>
            <a:br>
              <a:rPr lang="ru" sz="1000">
                <a:solidFill>
                  <a:srgbClr val="13738B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endParaRPr sz="1000">
              <a:solidFill>
                <a:srgbClr val="13738B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53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53"/>
          <p:cNvSpPr txBox="1"/>
          <p:nvPr>
            <p:ph type="title"/>
          </p:nvPr>
        </p:nvSpPr>
        <p:spPr>
          <a:xfrm>
            <a:off x="311700" y="27992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Лидирующий карьерный вектор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sp>
        <p:nvSpPr>
          <p:cNvPr id="388" name="Google Shape;388;p53"/>
          <p:cNvSpPr txBox="1"/>
          <p:nvPr>
            <p:ph idx="1" type="body"/>
          </p:nvPr>
        </p:nvSpPr>
        <p:spPr>
          <a:xfrm>
            <a:off x="311700" y="785454"/>
            <a:ext cx="8520600" cy="392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Конвенциональный</a:t>
            </a: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 карьерный вектор: </a:t>
            </a: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26.9</a:t>
            </a: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 %</a:t>
            </a:r>
            <a:endParaRPr b="1" sz="12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</a:t>
            </a:r>
            <a:r>
              <a:rPr lang="ru" sz="9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Конвенциональный тип означает склонность к упорядоченной, структурированной и предсказуемой работе с четкими правилами и процедурами. Вам комфортно работать с данными, планами и системами, доводить начатое до завершения и поддерживать стабильность процессов. Это помогает успешно вести документацию, организовывать процессы и обеспечивать надежность в команде или бизнесе. Применяйте эту склонность в коучинговой практике через системные программы, расписания и отслеживание результатов клиентов, чтобы обеспечить доверие и предсказуемый рост.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Как применить в жизни: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1. Стандартизация услуг: Создайте проверяемые шаги и шаблоны для коуч‑сессий и программ, чтобы клиенты понимали процесс и видели прогресс.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2. Учет и аналитика: Введите простую систему учета результатов (анкеты, трекеры веса и настроения) и регулярно анализируйте данные для корректировок.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3. Организация бизнеса: Постройте рутинные процессы (маркетинг по расписанию, шаблоны писем, автоматизация оплаты), чтобы снизить стресс и повысить стабильный доход.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Пример:</a:t>
            </a:r>
            <a:r>
              <a:rPr lang="ru" sz="9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Возьмем пример известного специалиста, который сделал ставку на порядок и системность: Марие Кондо (автор метода организации пространства). В молодости она изучала культуру и методы упорядочивания вещей и начала предлагать клиентам методические шаги — от сортировки по категориям до критерия «вызывает ли вещь радость». Постепенно Марие оформила подход в стандартизированную методику, написала книгу и разработала четкие сервисы, которые клиенты могли повторять. Ее успех во многом основан на том, что люди видели понятный, воспроизводимый процесс и конкретный результат. Вы можете перенять эту логику: вместо расплывчатых советов предлагать структурированные программы похудения и привычек с понятными этапами и критериями успеха. Как и у нее, это позволит масштабировать услуги — создавать онлайн‑курсы, чеклисты и шаблоны для клиентов. Системность повышает доверие: клиенты охотнее платят за прогнозируемый и доказуемый результат. Придерживаясь строгих процедур и одновременно проявляя эмпатию, вы сможете сочетать заботу о людях с надежной бизнес‑моделью и стабильным доходом.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89" name="Google Shape;389;p53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54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54"/>
          <p:cNvSpPr txBox="1"/>
          <p:nvPr>
            <p:ph idx="1" type="body"/>
          </p:nvPr>
        </p:nvSpPr>
        <p:spPr>
          <a:xfrm>
            <a:off x="311700" y="1467875"/>
            <a:ext cx="8520600" cy="31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❕</a:t>
            </a:r>
            <a:r>
              <a:rPr b="1" lang="ru" sz="10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</a:t>
            </a:r>
            <a:r>
              <a:rPr lang="ru" sz="10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b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 вас есть личная трансформация (−35 кг), эмпатия и стремление помогать — это сильная база доверия для клиентов, которые устали от жёстких диет. Предлагаю позиционироваться как коуч по эмоциональному перееданию: мягкий подход, привычки, работа со стрессом, без запретов и «качелей». Начать сегодня: сформулируйте оффер «Минус 5–7 кг без диет за 8 недель», опишите методику из 5–7 шагов, откройте запись на 5 бесплатных диагностик в Instagram/Telegram и соберите первые кейсы в формате мини-группы из 6–10 участниц. Параллельно оформите простую воронку: чек-лист «Стоп эмоциональное переедание за 7 дней» → консультация → пакет из 8 сессий либо группа.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❔</a:t>
            </a:r>
            <a:r>
              <a:rPr b="1" lang="ru" sz="10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Вопросы:</a:t>
            </a:r>
            <a:endParaRPr b="1" sz="10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1. Готова ли я регулярно показывать свой путь и уязвимость (до/после, провалы и выводы), чтобы вызывать доверие у клиенток?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2. Комфортно ли мне вести групповые форматы с домашними заданиями и обратной связью 2–3 раза в неделю?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3. Хочу ли я углубляться в тему пищевого поведения (границы, триггеры, стресс) и учиться супервизироваться у более опытных специалистов?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96" name="Google Shape;396;p54"/>
          <p:cNvSpPr txBox="1"/>
          <p:nvPr>
            <p:ph type="title"/>
          </p:nvPr>
        </p:nvSpPr>
        <p:spPr>
          <a:xfrm>
            <a:off x="311700" y="267282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Подходящие бизнес направления</a:t>
            </a:r>
            <a:endParaRPr sz="2520">
              <a:solidFill>
                <a:srgbClr val="366F8B"/>
              </a:solidFill>
            </a:endParaRPr>
          </a:p>
        </p:txBody>
      </p:sp>
      <p:pic>
        <p:nvPicPr>
          <p:cNvPr id="397" name="Google Shape;397;p54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54"/>
          <p:cNvSpPr txBox="1"/>
          <p:nvPr/>
        </p:nvSpPr>
        <p:spPr>
          <a:xfrm>
            <a:off x="1157511" y="754868"/>
            <a:ext cx="690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1. </a:t>
            </a: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Онлайн-коуч по снижению веса и пищевому поведению для женщин 30+ (фокус на эмоциональное переедание и мягкие привычки)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55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55"/>
          <p:cNvSpPr txBox="1"/>
          <p:nvPr>
            <p:ph idx="1" type="body"/>
          </p:nvPr>
        </p:nvSpPr>
        <p:spPr>
          <a:xfrm>
            <a:off x="311700" y="1450550"/>
            <a:ext cx="8520600" cy="340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⭐️</a:t>
            </a:r>
            <a:r>
              <a:rPr b="1" lang="ru" sz="10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Примеры:</a:t>
            </a:r>
            <a:endParaRPr b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1. Таня Рыбакова — похудела на 55 кг, выстроила личный бренд на личной истории, книги и онлайн-программы; ключ — прозрачность прогресса и простые привычки.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2. Светлана Бронникова — популяризировала интуитивное питание в русскоязычном пространстве; сильна научным подходом и уважением к телу без жёстких диет.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3. Алексей Ковальков — врач-диетолог, создал методики и сообщество; отличился упаковкой знаний в понятные шаги и упором на долгосрочные изменения.</a:t>
            </a:r>
            <a:b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b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⚡️</a:t>
            </a:r>
            <a:r>
              <a:rPr b="1" lang="ru" sz="10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Мотивация:</a:t>
            </a:r>
            <a:br>
              <a:rPr lang="ru" sz="10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Книга «Интуитивное питание» (Светлана Бронникова) — поможет выстроить мягкий, устойчивый подход без запретов и вины.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05" name="Google Shape;405;p55"/>
          <p:cNvSpPr txBox="1"/>
          <p:nvPr>
            <p:ph type="title"/>
          </p:nvPr>
        </p:nvSpPr>
        <p:spPr>
          <a:xfrm>
            <a:off x="311700" y="267282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Подходящие бизнес направления</a:t>
            </a:r>
            <a:endParaRPr sz="2520">
              <a:solidFill>
                <a:srgbClr val="366F8B"/>
              </a:solidFill>
            </a:endParaRPr>
          </a:p>
        </p:txBody>
      </p:sp>
      <p:pic>
        <p:nvPicPr>
          <p:cNvPr id="406" name="Google Shape;406;p55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55"/>
          <p:cNvSpPr txBox="1"/>
          <p:nvPr/>
        </p:nvSpPr>
        <p:spPr>
          <a:xfrm>
            <a:off x="1157511" y="754868"/>
            <a:ext cx="690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1. </a:t>
            </a: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Онлайн-коуч по снижению веса и пищевому поведению для женщин 30+ (фокус на эмоциональное переедание и мягкие привычки)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56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56"/>
          <p:cNvSpPr txBox="1"/>
          <p:nvPr>
            <p:ph idx="1" type="body"/>
          </p:nvPr>
        </p:nvSpPr>
        <p:spPr>
          <a:xfrm>
            <a:off x="311700" y="1467875"/>
            <a:ext cx="8520600" cy="31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❕</a:t>
            </a:r>
            <a:r>
              <a:rPr b="1" lang="ru" sz="10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 </a:t>
            </a:r>
            <a:br>
              <a:rPr b="1"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 вас высокий интеллект, решительность и способность поддерживать — это сочетание подходит для формата «мягкой дисциплины»: вы помогаете клиенткам внедрять простые системы без давления. Ниша — женщины-специалисты, которые выгорают от хаоса и самокритики: короткие спринты 2–4 недели, еженедельные созвоны, чек-листы и заботливый контроль. Начать сегодня: соберите пилот «Фокус-спринт 21 день» (10 мест), составьте матрицу привычек (сон, движение, питание, 3 приоритета дня) и внедрите формат ежедневных отчётов в чате. Сразу упакуйте результат в портфолио с метриками «было/стало» и отзывами.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❔</a:t>
            </a:r>
            <a:r>
              <a:rPr b="1" lang="ru" sz="10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Вопросы:</a:t>
            </a:r>
            <a:endParaRPr b="1" sz="10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1. Нравится ли мне роль «бережного держателя рамки», когда я мягко, но настойчиво сопровождаю людей к результату по шагам?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2. Готова ли я работать с метриками (фокус-время, качество сна, количество выполненных задач) и показывать клиенткам прогресс на цифрах?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3. Есть ли у меня энергия вести группы на 10–15 человек и параллельно 2–3 индивидуальных клиента без выгорания?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14" name="Google Shape;414;p56"/>
          <p:cNvSpPr txBox="1"/>
          <p:nvPr>
            <p:ph type="title"/>
          </p:nvPr>
        </p:nvSpPr>
        <p:spPr>
          <a:xfrm>
            <a:off x="311700" y="267282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Подходящие бизнес направления</a:t>
            </a:r>
            <a:endParaRPr sz="2520">
              <a:solidFill>
                <a:srgbClr val="366F8B"/>
              </a:solidFill>
            </a:endParaRPr>
          </a:p>
        </p:txBody>
      </p:sp>
      <p:pic>
        <p:nvPicPr>
          <p:cNvPr id="415" name="Google Shape;415;p56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56"/>
          <p:cNvSpPr txBox="1"/>
          <p:nvPr/>
        </p:nvSpPr>
        <p:spPr>
          <a:xfrm>
            <a:off x="1157511" y="754868"/>
            <a:ext cx="690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Коуч по мягкой дисциплине и личной эффективности для женщин-экспертов (антипрокрастинация, фокус и энергия)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57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57"/>
          <p:cNvSpPr txBox="1"/>
          <p:nvPr>
            <p:ph idx="1" type="body"/>
          </p:nvPr>
        </p:nvSpPr>
        <p:spPr>
          <a:xfrm>
            <a:off x="311700" y="1450550"/>
            <a:ext cx="8520600" cy="340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⭐️</a:t>
            </a:r>
            <a:r>
              <a:rPr b="1" lang="ru" sz="10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Примеры:</a:t>
            </a:r>
            <a:endParaRPr b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1. Анастасия Кей — блогер по продуктивности, выстроила образовательные продукты вокруг простых систем и визуальных инструментов; сила — понятные модели и регулярность.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2. Максим Дорофеев — автор «Джедайские техники», прославился практичными методами борьбы с прокрастинацией; фишка — язык, которым легко объяснять сложное.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3. Никита Маклахов — подкаст «Будет сделано!», экосистема привычек и личной эффективности; отличился систематизацией опыта и сообществом вокруг практики.</a:t>
            </a:r>
            <a:b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b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⚡️</a:t>
            </a:r>
            <a:r>
              <a:rPr b="1" lang="ru" sz="10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Мотивация:</a:t>
            </a:r>
            <a:br>
              <a:rPr lang="ru" sz="10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Книга «Атомные привычки» (Джеймс Клир) — чёткая база по созданию устойчивых микро-привычек и трекингу прогресса.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23" name="Google Shape;423;p57"/>
          <p:cNvSpPr txBox="1"/>
          <p:nvPr>
            <p:ph type="title"/>
          </p:nvPr>
        </p:nvSpPr>
        <p:spPr>
          <a:xfrm>
            <a:off x="311700" y="267282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Подходящие бизнес направления</a:t>
            </a:r>
            <a:endParaRPr sz="2520">
              <a:solidFill>
                <a:srgbClr val="366F8B"/>
              </a:solidFill>
            </a:endParaRPr>
          </a:p>
        </p:txBody>
      </p:sp>
      <p:pic>
        <p:nvPicPr>
          <p:cNvPr id="424" name="Google Shape;424;p57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57"/>
          <p:cNvSpPr txBox="1"/>
          <p:nvPr/>
        </p:nvSpPr>
        <p:spPr>
          <a:xfrm>
            <a:off x="1157511" y="754868"/>
            <a:ext cx="690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Коуч по мягкой дисциплине и личной эффективности для женщин-экспертов (антипрокрастинация, фокус и энергия)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58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58"/>
          <p:cNvSpPr txBox="1"/>
          <p:nvPr>
            <p:ph idx="1" type="body"/>
          </p:nvPr>
        </p:nvSpPr>
        <p:spPr>
          <a:xfrm>
            <a:off x="311700" y="1467875"/>
            <a:ext cx="8520600" cy="31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❕Пояснение: </a:t>
            </a:r>
            <a:b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Вам близка забота о людях и одновременно тянет к самостоятельности — объедините это в продукт: 8-недельная программа + клуб по подписке с ежемесячными темами (сон, стресс, питание, движение). Модель: наборы в потоки 4–6 раз в год, между ними — клуб с живыми встречами, челленджами и библиотекой материалов; для экспертизы приглашаются партнёры. Начать сегодня: придумайте название, сделайте лендинг на Tilda/Notion, составьте программу первого потока и откройте предзапись с ограничением мест и бонусом «1 сессия 1:1». Параллельно договоритесь о коллаборации с 1–2 специалистами для усиления доверия.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❔</a:t>
            </a:r>
            <a:r>
              <a:rPr b="1" lang="ru" sz="10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Вопросы:</a:t>
            </a:r>
            <a:endParaRPr b="1" sz="10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1. Готова ли я брать на себя ответственность за наборы в потоки, маркетинг и операционку (чаты, расписание, оплата), а не только проводить сессии?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2. Нравится ли мне формат сообщества и регулярных челленджей, где результат строится на поддержке группы и ритуалах?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3. Готова ли я к партнёрствам (нутрициолог, психолог, тренер) и разделению дохода ради более сильного продукта?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32" name="Google Shape;432;p58"/>
          <p:cNvSpPr txBox="1"/>
          <p:nvPr>
            <p:ph type="title"/>
          </p:nvPr>
        </p:nvSpPr>
        <p:spPr>
          <a:xfrm>
            <a:off x="311700" y="267282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Подходящие бизнес направления</a:t>
            </a:r>
            <a:endParaRPr sz="2520">
              <a:solidFill>
                <a:srgbClr val="366F8B"/>
              </a:solidFill>
            </a:endParaRPr>
          </a:p>
        </p:txBody>
      </p:sp>
      <p:pic>
        <p:nvPicPr>
          <p:cNvPr id="433" name="Google Shape;433;p58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58"/>
          <p:cNvSpPr txBox="1"/>
          <p:nvPr/>
        </p:nvSpPr>
        <p:spPr>
          <a:xfrm>
            <a:off x="1157511" y="754868"/>
            <a:ext cx="690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Предприниматель: запуск онлайн-программы и клуба «Свобода в теле» (группы, подписка и партнёрства с нутрициологами/психологами)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59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59"/>
          <p:cNvSpPr txBox="1"/>
          <p:nvPr>
            <p:ph idx="1" type="body"/>
          </p:nvPr>
        </p:nvSpPr>
        <p:spPr>
          <a:xfrm>
            <a:off x="311700" y="1450550"/>
            <a:ext cx="8520600" cy="340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0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⭐️Примеры:</a:t>
            </a:r>
            <a:endParaRPr b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1. «Бешеная сушка» (Василий Смольный) — масштабные онлайновые потоки с чёткими правилами и соревновательной механикой; сила — геймификация и комьюнити.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2. Школа интуитивного питания (проекты вокруг Светланы Бронниковой) — образовательные программы и сообщество; фишка — научная база и поддержка длительных изменений.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3. «Отношения» (Яна Катаева) — успешная модель коучинговой онлайн-школы и клубной подписки; сильна структура потоков, кураторы и контентная воронка.</a:t>
            </a:r>
            <a:b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b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⚡️</a:t>
            </a:r>
            <a:r>
              <a:rPr b="1" lang="ru" sz="10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Мотивация:</a:t>
            </a:r>
            <a:br>
              <a:rPr lang="ru" sz="10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Книга «Lean Startup» (Эрик Рис) — поможет запустить первую версию программы быстро, собрать обратную связь и улучшать продукт итерациями.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41" name="Google Shape;441;p59"/>
          <p:cNvSpPr txBox="1"/>
          <p:nvPr>
            <p:ph type="title"/>
          </p:nvPr>
        </p:nvSpPr>
        <p:spPr>
          <a:xfrm>
            <a:off x="311700" y="267282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Подходящие бизнес направления</a:t>
            </a:r>
            <a:endParaRPr sz="2520">
              <a:solidFill>
                <a:srgbClr val="366F8B"/>
              </a:solidFill>
            </a:endParaRPr>
          </a:p>
        </p:txBody>
      </p:sp>
      <p:pic>
        <p:nvPicPr>
          <p:cNvPr id="442" name="Google Shape;442;p59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59"/>
          <p:cNvSpPr txBox="1"/>
          <p:nvPr/>
        </p:nvSpPr>
        <p:spPr>
          <a:xfrm>
            <a:off x="1157511" y="754868"/>
            <a:ext cx="690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Предприниматель: запуск онлайн-программы и клуба «Свобода в теле» (группы, подписка и партнёрства с нутрициологами/психологами)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60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60"/>
          <p:cNvSpPr txBox="1"/>
          <p:nvPr>
            <p:ph idx="1" type="body"/>
          </p:nvPr>
        </p:nvSpPr>
        <p:spPr>
          <a:xfrm>
            <a:off x="401775" y="888875"/>
            <a:ext cx="3690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13738B"/>
                </a:solidFill>
                <a:latin typeface="Montserrat"/>
                <a:ea typeface="Montserrat"/>
                <a:cs typeface="Montserrat"/>
                <a:sym typeface="Montserrat"/>
              </a:rPr>
              <a:t>Стратег</a:t>
            </a:r>
            <a:br>
              <a:rPr b="1" lang="ru" sz="1000">
                <a:solidFill>
                  <a:srgbClr val="13738B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1" sz="1000">
              <a:solidFill>
                <a:srgbClr val="1373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0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 </a:t>
            </a: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Усилит долгосрочное видение и смелость в принятии решений, компенсируя склонность к осторожности и нерешительности. Поможет переводить большие цели в конкретные планы и приоритизировать задачи.</a:t>
            </a:r>
            <a:b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0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Возраст:</a:t>
            </a:r>
            <a:r>
              <a:rPr b="1"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35-50 лет </a:t>
            </a:r>
            <a:br>
              <a:rPr b="1" lang="ru" sz="10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10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Характер: </a:t>
            </a: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решительный, аналитичный, дальновидный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Профессия:</a:t>
            </a: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бизнес-стратег, стартап-консультант, инвестиционный аналитик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Роль в команде: </a:t>
            </a: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стратегический советник, планировщик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0" name="Google Shape;450;p60"/>
          <p:cNvSpPr txBox="1"/>
          <p:nvPr>
            <p:ph type="title"/>
          </p:nvPr>
        </p:nvSpPr>
        <p:spPr>
          <a:xfrm>
            <a:off x="311700" y="274850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Команда которая тебя усилит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pic>
        <p:nvPicPr>
          <p:cNvPr id="451" name="Google Shape;451;p60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60"/>
          <p:cNvSpPr txBox="1"/>
          <p:nvPr>
            <p:ph idx="1" type="body"/>
          </p:nvPr>
        </p:nvSpPr>
        <p:spPr>
          <a:xfrm>
            <a:off x="4748875" y="863550"/>
            <a:ext cx="3690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13738B"/>
                </a:solidFill>
                <a:latin typeface="Montserrat"/>
                <a:ea typeface="Montserrat"/>
                <a:cs typeface="Montserrat"/>
                <a:sym typeface="Montserrat"/>
              </a:rPr>
              <a:t>Оператор</a:t>
            </a:r>
            <a:br>
              <a:rPr b="1" lang="ru" sz="1000">
                <a:solidFill>
                  <a:srgbClr val="13738B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1" sz="1000">
              <a:solidFill>
                <a:srgbClr val="1373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 </a:t>
            </a: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Закроет пробелы в организационной дисциплине и исполнительности, превращая идеи в четкие процессы и результаты. Обеспечит контроль сроков и ресурсную эффективность.</a:t>
            </a:r>
            <a:b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0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Возраст:</a:t>
            </a:r>
            <a:r>
              <a:rPr b="1"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30-45</a:t>
            </a: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лет </a:t>
            </a:r>
            <a:br>
              <a:rPr b="1" lang="ru" sz="10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10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Характер: </a:t>
            </a: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пунктуальный, системный, настойчивый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Профессия:</a:t>
            </a: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операционный менеджер, проектный менеджер, процессный аналитик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Роль в команде: </a:t>
            </a: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руководитель операций, менеджер проектов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61" title="9 (5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61" title="3726748 (2).png"/>
          <p:cNvPicPr preferRelativeResize="0"/>
          <p:nvPr/>
        </p:nvPicPr>
        <p:blipFill rotWithShape="1">
          <a:blip r:embed="rId4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61"/>
          <p:cNvSpPr txBox="1"/>
          <p:nvPr/>
        </p:nvSpPr>
        <p:spPr>
          <a:xfrm>
            <a:off x="476650" y="489150"/>
            <a:ext cx="82410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1373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Подходящие тебе профессии</a:t>
            </a:r>
            <a:endParaRPr sz="2600">
              <a:solidFill>
                <a:srgbClr val="1373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pic>
        <p:nvPicPr>
          <p:cNvPr id="460" name="Google Shape;460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425" y="1274425"/>
            <a:ext cx="7657899" cy="335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7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>
            <p:ph type="title"/>
          </p:nvPr>
        </p:nvSpPr>
        <p:spPr>
          <a:xfrm>
            <a:off x="384975" y="272350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Как читать</a:t>
            </a: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 отчет?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89" name="Google Shape;89;p17"/>
          <p:cNvSpPr txBox="1"/>
          <p:nvPr>
            <p:ph idx="1" type="body"/>
          </p:nvPr>
        </p:nvSpPr>
        <p:spPr>
          <a:xfrm flipH="1" rot="10800000">
            <a:off x="4785200" y="6944425"/>
            <a:ext cx="3557400" cy="6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90" name="Google Shape;90;p17"/>
          <p:cNvSpPr txBox="1"/>
          <p:nvPr>
            <p:ph idx="1" type="body"/>
          </p:nvPr>
        </p:nvSpPr>
        <p:spPr>
          <a:xfrm>
            <a:off x="384975" y="845050"/>
            <a:ext cx="4400100" cy="39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 u="sng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Шаг 1. Определите цель</a:t>
            </a:r>
            <a:endParaRPr b="1" sz="900" u="sng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Перед чтением задайте себе вопрос: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Что я хочу сейчас понять или изменить?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rgbClr val="47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474F52"/>
                </a:solidFill>
                <a:latin typeface="Montserrat"/>
                <a:ea typeface="Montserrat"/>
                <a:cs typeface="Montserrat"/>
                <a:sym typeface="Montserrat"/>
              </a:rPr>
              <a:t>Например:</a:t>
            </a:r>
            <a:endParaRPr b="1" sz="900">
              <a:solidFill>
                <a:srgbClr val="47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разобраться в себе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понять, куда двигаться дальше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выбрать направление работы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повысить энергию и мотивацию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rgbClr val="47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Цель определяет, на какие разделы стоит обратить внимание в первую очередь. </a:t>
            </a:r>
            <a:b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Часто страх перемен диктует нам цель - найти причину почему сегодня мы ничего не будем </a:t>
            </a: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менять</a:t>
            </a: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 Поэтому осознанная постановка целей, достижение их, а не движение “по течению” это важный навык, который меняет парадигму и делает счастливей.</a:t>
            </a:r>
            <a:endParaRPr b="1" sz="900">
              <a:solidFill>
                <a:srgbClr val="47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 u="sng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Шаг 2. Выберите нужные разделы</a:t>
            </a:r>
            <a:endParaRPr b="1" sz="900" u="sng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Можно читать весь отчёт, но фокус лучше держать на актуальном запросе.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ru" sz="900">
                <a:solidFill>
                  <a:srgbClr val="366F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366F8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1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91" name="Google Shape;91;p17"/>
          <p:cNvSpPr txBox="1"/>
          <p:nvPr/>
        </p:nvSpPr>
        <p:spPr>
          <a:xfrm>
            <a:off x="4862100" y="845050"/>
            <a:ext cx="39702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 u="sng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Шаг 3. Читайте отчет несколько раз</a:t>
            </a:r>
            <a:endParaRPr b="1" sz="900" u="sng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47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Эффективный подход: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1. первый раз — спокойно прочитать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2. второй раз — отметить: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что откликается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что вызывает эмоции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что хочется оспорить или обесценить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47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Эмоциональная реакция — важный сигнал.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 u="sng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Шаг 4. Задавайте себе простые вопросы</a:t>
            </a:r>
            <a:b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1" sz="900">
              <a:solidFill>
                <a:srgbClr val="47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где это уже есть в моей жизни?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помогает ли мне это или мешает?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что из этого я могу усилить, а что скорректировать?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 u="sng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Шаг 5. Ищите повторяющиеся темы</a:t>
            </a:r>
            <a:endParaRPr b="1" sz="900" u="sng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Если одна и та же мысль встречается в нескольких разделах — это не случайно.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Обычно именно там скрывается ключевая точка роста.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384975" y="4099875"/>
            <a:ext cx="6462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474F52"/>
                </a:solidFill>
                <a:latin typeface="Montserrat"/>
                <a:ea typeface="Montserrat"/>
                <a:cs typeface="Montserrat"/>
                <a:sym typeface="Montserrat"/>
              </a:rPr>
              <a:t>Примеры:</a:t>
            </a:r>
            <a:endParaRPr b="1" sz="900">
              <a:solidFill>
                <a:srgbClr val="47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если важны энергия и состояние → разделы про характер и личностное развитие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если важны работа и деньги → потенциал, мотивация, карьерные векторы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если важен смысл и направление → миссия и ценности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62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62"/>
          <p:cNvSpPr txBox="1"/>
          <p:nvPr>
            <p:ph type="title"/>
          </p:nvPr>
        </p:nvSpPr>
        <p:spPr>
          <a:xfrm>
            <a:off x="311700" y="274850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Подходящие тебе профессии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sp>
        <p:nvSpPr>
          <p:cNvPr id="467" name="Google Shape;467;p62"/>
          <p:cNvSpPr txBox="1"/>
          <p:nvPr>
            <p:ph idx="1" type="body"/>
          </p:nvPr>
        </p:nvSpPr>
        <p:spPr>
          <a:xfrm>
            <a:off x="311700" y="793000"/>
            <a:ext cx="8520600" cy="40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1. </a:t>
            </a: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Коуч по снижению веса и здоровым привычкам (онлайн)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Вероятность: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92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% 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Собственный успешный опыт трансформации и искреннее желание поддерживать людей дают вам высокий кредит доверия и мотивации клиентов. Формат удаленной практики и работа на результат совпадают с вашей целью стабильного дохода и свободного графика.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2. </a:t>
            </a: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Коуч по личной эффективности и жизненным целям (онлайн)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Вероятность: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85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% 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Вы эмпатичны, умеете вдохновлять и любите практические истории успеха, что помогает клиентам двигаться к целям. Вас наполняет обратная связь и прогресс людей, а дистанционный формат бережет ресурсы и здоровье.</a:t>
            </a:r>
            <a:endParaRPr sz="9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3. </a:t>
            </a: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Специалист по клиентскому успеху (Customer Success) в сервисе здоровья или образования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Вероятность: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80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% 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Вам близко помогать людям получать результаты и выстраивать долгие доверительные отношения без агрессивных продаж. Структурные процессы, четкие метрики и удаленная коммуникация соответствуют вашему стремлению к порядку и стабильности.</a:t>
            </a:r>
            <a:endParaRPr sz="9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4. </a:t>
            </a: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Методист/продюсер онлайн-курсов по ЗОЖ и саморазвитию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Вероятность: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78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% 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Вы любите систематизировать полезные материалы и превращать личный опыт в понятные шаги для других. Такой формат сочетает помощь людям и организацию процессов, позволяя работать из любой точки.</a:t>
            </a:r>
            <a:b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b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5. </a:t>
            </a: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HR-специалист по благополучию сотрудников (Wellbeing-координатор)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Вероятность: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74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% 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Сочетание сострадания и практичности помогает вам внедрять программы поддержки, которые реально улучшают жизнь людей. Вам подойдут понятные регламенты, командное взаимодействие и измеримый эффект.</a:t>
            </a:r>
            <a:endParaRPr sz="9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68" name="Google Shape;468;p62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63" title="9 (5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63" title="3726748 (2).png"/>
          <p:cNvPicPr preferRelativeResize="0"/>
          <p:nvPr/>
        </p:nvPicPr>
        <p:blipFill rotWithShape="1">
          <a:blip r:embed="rId4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63"/>
          <p:cNvSpPr txBox="1"/>
          <p:nvPr/>
        </p:nvSpPr>
        <p:spPr>
          <a:xfrm>
            <a:off x="476650" y="489150"/>
            <a:ext cx="82572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1373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Не п</a:t>
            </a:r>
            <a:r>
              <a:rPr lang="ru" sz="2600">
                <a:solidFill>
                  <a:srgbClr val="1373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одходящие тебе профессии</a:t>
            </a:r>
            <a:endParaRPr sz="2600">
              <a:solidFill>
                <a:srgbClr val="1373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pic>
        <p:nvPicPr>
          <p:cNvPr id="476" name="Google Shape;476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6550" y="1313675"/>
            <a:ext cx="7426275" cy="322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64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64"/>
          <p:cNvSpPr txBox="1"/>
          <p:nvPr>
            <p:ph idx="1" type="body"/>
          </p:nvPr>
        </p:nvSpPr>
        <p:spPr>
          <a:xfrm>
            <a:off x="311700" y="818075"/>
            <a:ext cx="8520600" cy="38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1. Грузчик/разнорабочий на складе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Вероятность: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10% 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Работа требует значительных физических нагрузок, что противоречит вашему состоянию здоровья и текущим приоритетам. В ней мало возможности использовать эмпатию и навыки сопровождения людей.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2. Бухгалтер по первичной документации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Вероятность: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28% 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Долгая монотонная рутина и строгие регламенты без живого общения могут быстро снижать вашу вовлеченность. Вам ближе задачи с видимым воздействием на людей и гибкостью в подходах.</a:t>
            </a:r>
            <a:endParaRPr sz="9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3. Оператор колл-центра по холодным продажам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Вероятность: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22% 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Агрессивные сценарии и постоянные отказы повышают стресс и требуют жесткой конфронтации, которую вы стараетесь избегать. Вы эффективнее в поддержке и развитии клиентов, а не в навязчивых продажах.</a:t>
            </a:r>
            <a:endParaRPr sz="9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4. Сотрудник аварийно-спасательных служб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Вероятность: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18% 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Высокий уровень риска и тяжелые смены не сочетаются с потребностью беречь здоровье и соблюдать баланс. Эта среда часто предполагает жесткую иерархию и дефицит эмоциональной поддержки.</a:t>
            </a:r>
            <a:b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b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5. Научный сотрудник-лаборант в изоляции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Вероятность: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30% 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Изолированная работа с минимальным взаимодействием и узкой рутиной не даст вам желаемого ощущения пользы для людей здесь и сейчас. Вам комфортнее задачи с прямой обратной связью и практическими кейсами.</a:t>
            </a:r>
            <a:endParaRPr sz="9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83" name="Google Shape;483;p64"/>
          <p:cNvSpPr txBox="1"/>
          <p:nvPr>
            <p:ph type="title"/>
          </p:nvPr>
        </p:nvSpPr>
        <p:spPr>
          <a:xfrm>
            <a:off x="311700" y="274850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Не п</a:t>
            </a: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одходящие тебе профессии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pic>
        <p:nvPicPr>
          <p:cNvPr id="484" name="Google Shape;484;p64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65" title="7 (10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65"/>
          <p:cNvSpPr txBox="1"/>
          <p:nvPr>
            <p:ph type="ctrTitle"/>
          </p:nvPr>
        </p:nvSpPr>
        <p:spPr>
          <a:xfrm>
            <a:off x="311708" y="1201175"/>
            <a:ext cx="8520600" cy="20526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000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  <a:t>БЛОК </a:t>
            </a:r>
            <a:br>
              <a:rPr b="1" lang="ru" sz="5000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</a:br>
            <a:r>
              <a:rPr b="1" lang="ru" sz="3644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  <a:t>личностного развития</a:t>
            </a:r>
            <a:r>
              <a:rPr b="1" lang="ru" sz="3644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  <a:t> </a:t>
            </a:r>
            <a:endParaRPr b="1" sz="3644">
              <a:solidFill>
                <a:srgbClr val="366F8B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66" title="7 (10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66"/>
          <p:cNvSpPr txBox="1"/>
          <p:nvPr>
            <p:ph type="ctrTitle"/>
          </p:nvPr>
        </p:nvSpPr>
        <p:spPr>
          <a:xfrm>
            <a:off x="311708" y="1307700"/>
            <a:ext cx="8520600" cy="20526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000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  <a:t>1</a:t>
            </a:r>
            <a:r>
              <a:rPr b="1" lang="ru" sz="5000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  <a:t>. Идеальный распорядок дня</a:t>
            </a:r>
            <a:endParaRPr b="1" sz="5000">
              <a:solidFill>
                <a:srgbClr val="366F8B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67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67"/>
          <p:cNvSpPr txBox="1"/>
          <p:nvPr>
            <p:ph type="title"/>
          </p:nvPr>
        </p:nvSpPr>
        <p:spPr>
          <a:xfrm>
            <a:off x="311700" y="289179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Идеальный распорядок дня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sp>
        <p:nvSpPr>
          <p:cNvPr id="503" name="Google Shape;503;p67"/>
          <p:cNvSpPr txBox="1"/>
          <p:nvPr>
            <p:ph idx="1" type="body"/>
          </p:nvPr>
        </p:nvSpPr>
        <p:spPr>
          <a:xfrm>
            <a:off x="311700" y="9217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Утро (6:00 - 9:00) </a:t>
            </a:r>
            <a:endParaRPr b="1" sz="12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🕡 </a:t>
            </a: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Подъем в 06:00, спокойный переход от сна: 5–7 минут дыхательной гимнастики (глубокое диафрагмальное дыхание и 4-4-6) и стакан теплой воды с лимоном для мягкого пробуждения ЖКТ. Легкая самомассажная растирка сухой щеткой по направлению к сердцу и 5 минут шеи/плеч для снятия напряжения; это поможет настроиться на день без резких энергопадов.</a:t>
            </a:r>
            <a:b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🕡 </a:t>
            </a: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06:30–07:00 — короткая утренняя йога для устойчивости и энергии: 10–15 минут последовательности хатха-йоги с упором на позы «кошка-корова», «мост» и «поза дерева» для баланса и заземления. После йоги 5 минут тихого дневникового планирования: записать 3 главные цели на день и одно слово-намерение (например, «сострадание»).</a:t>
            </a: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b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🕡 </a:t>
            </a: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07:00–08:00 — полноценный завтрак, богатый белком и медленными углеводами: омлет из 2 яиц с зеленью, порция творога или греческого йогурта, овсянка на воде с семенами льна и ягодами, чашка травяного чая или растворимого кофе без сахара. Во время еды — короткое чтение профессиональной литературы: 15–20 минут практических глав по коучингу или кейсов, например материалы по методикам поведенческого изменения и мотивационным техникам.</a:t>
            </a: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b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🕡 </a:t>
            </a: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08:00–09:00 — рабочая сессия высокой продуктивности: фокус на задачах, требующих аналитики и общения с клиентами (консультации, составление программ). Используйте технику помидора (25 минут работы / 5 минут перерыва) и держите под рукой бутылку воды и грецкие орехи или яблоко для поддержания энергии.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504" name="Google Shape;504;p67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68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68"/>
          <p:cNvSpPr txBox="1"/>
          <p:nvPr>
            <p:ph idx="1" type="body"/>
          </p:nvPr>
        </p:nvSpPr>
        <p:spPr>
          <a:xfrm>
            <a:off x="311700" y="9217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Полдень (9:00 - 12:00) </a:t>
            </a:r>
            <a:endParaRPr b="1" sz="12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🕡 09</a:t>
            </a: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:00 - 12:00:</a:t>
            </a:r>
            <a:r>
              <a:rPr lang="ru" sz="10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Это самый продуктивный период дня, поэтому лучше всего выделять его на: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основную работу,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обучение и разбор материалов,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сложные задачи, требующие концентрации,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принятие решений и стратегическое мышление.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это время рекомендуется: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не отвлекаться на чаты и соцсети,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работать в одном фокусе,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заранее определить 1–2 приоритетные задачи.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Такой подход помогает быстрее продвигаться вперёд и снижает ощущение перегруза в течение дня.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11" name="Google Shape;511;p68"/>
          <p:cNvSpPr txBox="1"/>
          <p:nvPr>
            <p:ph type="title"/>
          </p:nvPr>
        </p:nvSpPr>
        <p:spPr>
          <a:xfrm>
            <a:off x="311700" y="294621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Идеальный распорядок дня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pic>
        <p:nvPicPr>
          <p:cNvPr id="512" name="Google Shape;512;p68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69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69"/>
          <p:cNvSpPr txBox="1"/>
          <p:nvPr>
            <p:ph idx="1" type="body"/>
          </p:nvPr>
        </p:nvSpPr>
        <p:spPr>
          <a:xfrm>
            <a:off x="311700" y="9217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Полдень (12:00 - 14:00) </a:t>
            </a:r>
            <a:endParaRPr b="1" sz="12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🕡 </a:t>
            </a: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12:00–13:00 — подтверждаю: указанное время 12:00 местное (Темрюк), соответствует UTC+3 (MSK). В это окно — легкий обед и восстановление: салат с киноа, печеной свеклой, рукколой, кусочками лосося или курицы на гриле, добавьте оливковое масло и лимон, стакан воды или травяной чай.</a:t>
            </a:r>
            <a:b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🕡 </a:t>
            </a: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13:00–14:00 — время для клиентской работы или учебы: встречи, разбор кейсов и практика коучинговых техник с акцентом на эмпатию и поддержку. Если нет встреч — прослушивание подкаста/видео по коучингу и заметки: выпишите 3 идеи, которые можно применить на практике.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19" name="Google Shape;519;p69"/>
          <p:cNvSpPr txBox="1"/>
          <p:nvPr>
            <p:ph type="title"/>
          </p:nvPr>
        </p:nvSpPr>
        <p:spPr>
          <a:xfrm>
            <a:off x="311700" y="300064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Идеальный распорядок дня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pic>
        <p:nvPicPr>
          <p:cNvPr id="520" name="Google Shape;520;p69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70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70"/>
          <p:cNvSpPr txBox="1"/>
          <p:nvPr>
            <p:ph idx="1" type="body"/>
          </p:nvPr>
        </p:nvSpPr>
        <p:spPr>
          <a:xfrm>
            <a:off x="311700" y="9217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День (14:00 - 18:00</a:t>
            </a:r>
            <a:r>
              <a:rPr b="1" lang="ru" sz="1200">
                <a:solidFill>
                  <a:srgbClr val="13738B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r>
              <a:rPr b="1" lang="ru" sz="12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2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🕡 </a:t>
            </a: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14:00–16:00 — спокойная творческая работа и развитие бренда: написание статей, подготовка материалов для соцсетей, создание курсов и рабочих листов. Через каждые 40–50 минут делайте 5–10 минут перерыва на легкую гимнастику для спины и прогулку по коридору/на улице, чтобы избегать переутомления и сохранить концентрацию.</a:t>
            </a:r>
            <a:b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🕡 </a:t>
            </a: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16:00–16:30 — мини-перезагрузка: чашка травяного чая (ромашка или мелисса) и 10 минут прогрессивной мышечной релаксации или растяжки на коврике. Это время идеально для чтения вдохновляющей главы из мотивационных книг (например, практические истории успеха) и записи трех благодарностей дня.</a:t>
            </a:r>
            <a:b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🕡 </a:t>
            </a: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16:30–18:00 — сессии с клиентами или наставничество: лучшие часы для общения и работы с мотивацией клиентов, когда вы бодры и внимательны. Если прямых встреч нет — используйте это время для анализа прогресса ваших клиентов, планирования следующих шагов и подготовки чек-листов и упражнений для домашней практики.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27" name="Google Shape;527;p70"/>
          <p:cNvSpPr txBox="1"/>
          <p:nvPr>
            <p:ph type="title"/>
          </p:nvPr>
        </p:nvSpPr>
        <p:spPr>
          <a:xfrm>
            <a:off x="311700" y="300064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Идеальный распорядок дня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pic>
        <p:nvPicPr>
          <p:cNvPr id="528" name="Google Shape;528;p70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71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71"/>
          <p:cNvSpPr txBox="1"/>
          <p:nvPr>
            <p:ph idx="1" type="body"/>
          </p:nvPr>
        </p:nvSpPr>
        <p:spPr>
          <a:xfrm>
            <a:off x="301521" y="921750"/>
            <a:ext cx="8355900" cy="292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Вечер (18:00 - 22:00)</a:t>
            </a:r>
            <a:endParaRPr b="1" sz="12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🕡 </a:t>
            </a: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18:00–19:00 — активный отдых: 30–40 минут прогулки в живописном месте или легкий массаж / самомассаж и растяжка, направленные на расслабление поясницы и плеч. По возвращении — легкий ужин: тушеные овощи (кабачок, брокколи), небольшая порция нежирной рыбы или фасоли и зеленый салат; избегайте тяжелых углеводов вечером.</a:t>
            </a:r>
            <a:b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🕡 </a:t>
            </a: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19:00–20:00 — спокойные профессиональные активности: работа над личным развитием (слушать записи супервизии, разбирать сложные кейсы) или общение с коллегами в профессиональном сообществе. Альтернатива — массаж или сеанс релаксации (45–60 минут) для восстановления после дня и снижения физического напряжения.</a:t>
            </a:r>
            <a:b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🕡 </a:t>
            </a: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20:00–21:00 — вечерний ритуал: легкая теплая ванна с эфирными маслами лаванды/бергамота и 20 минут мягкой йоги на расслабление (поза ребенка, скручивание лежа). За 30–40 минут до сна — чтение легкой вдохновляющей литературы, например истории трансформаций клиентов или мотивационные главы (избегайте экранов и интенсивного контента).</a:t>
            </a:r>
            <a:b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🕡 </a:t>
            </a: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21:00–22:00 — подготовка ко сну: запись итогов дня в дневник, 5 минут медитации на дыхание и план на завтра (3 задачи). Ложиться не позднее 22:00, чтобы обеспечить полноценный сон; при проблемах засыпания — горячее молоко с корицей или травяной чай и спокойная музыка.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35" name="Google Shape;535;p71"/>
          <p:cNvSpPr txBox="1"/>
          <p:nvPr>
            <p:ph type="title"/>
          </p:nvPr>
        </p:nvSpPr>
        <p:spPr>
          <a:xfrm>
            <a:off x="311700" y="294621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Идеальный распорядок дня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pic>
        <p:nvPicPr>
          <p:cNvPr id="536" name="Google Shape;536;p71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8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/>
          <p:nvPr>
            <p:ph idx="1" type="body"/>
          </p:nvPr>
        </p:nvSpPr>
        <p:spPr>
          <a:xfrm flipH="1" rot="10800000">
            <a:off x="4785200" y="6944425"/>
            <a:ext cx="3557400" cy="6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99" name="Google Shape;99;p18"/>
          <p:cNvSpPr txBox="1"/>
          <p:nvPr/>
        </p:nvSpPr>
        <p:spPr>
          <a:xfrm>
            <a:off x="384975" y="847800"/>
            <a:ext cx="8411100" cy="3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Самостоятельно или с профориентологом — почему есть разница?</a:t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Самостоятельное изучение отчёта полезно, но имеет ограничения. Причина — в особенностях работы нашего мозга.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13738B"/>
                </a:solidFill>
                <a:latin typeface="Montserrat"/>
                <a:ea typeface="Montserrat"/>
                <a:cs typeface="Montserrat"/>
                <a:sym typeface="Montserrat"/>
              </a:rPr>
              <a:t>Что говорит наука:</a:t>
            </a:r>
            <a:endParaRPr sz="900">
              <a:solidFill>
                <a:srgbClr val="1373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Исследования в области когнитивной психологии показывают, что человек: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склонен искажать информацию о себе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часто не замечает собственные «слепые зоны»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бессознательно защищается от изменений через обесценивание и рационализацию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13738B"/>
                </a:solidFill>
                <a:latin typeface="Montserrat"/>
                <a:ea typeface="Montserrat"/>
                <a:cs typeface="Montserrat"/>
                <a:sym typeface="Montserrat"/>
              </a:rPr>
              <a:t>Например:</a:t>
            </a:r>
            <a:endParaRPr b="1" sz="900">
              <a:solidFill>
                <a:srgbClr val="1373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эффект «слепого пятна» (Pronin, Kruger, 2002) — мы хорошо видим ошибки других, но плохо свои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исследования коучинга и менторства показывают, что работа с внешним специалистом повышает осознанность и скорость изменений в 2–3 раза по сравнению с самостоятельной рефлексией. </a:t>
            </a: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 стороны действительно виднее — так устроена психика.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13738B"/>
                </a:solidFill>
                <a:latin typeface="Montserrat"/>
                <a:ea typeface="Montserrat"/>
                <a:cs typeface="Montserrat"/>
                <a:sym typeface="Montserrat"/>
              </a:rPr>
              <a:t>Почему разбор с профориентологом эффективнее</a:t>
            </a:r>
            <a:endParaRPr sz="900">
              <a:solidFill>
                <a:srgbClr val="1373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Профориентолог: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помогает связать отчёт с реальной жизнью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помогает увидеть “слепые зоны”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подсвечивает закономерности со стороны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помогает перевести выводы в конкретные действия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8"/>
          <p:cNvSpPr txBox="1"/>
          <p:nvPr>
            <p:ph type="title"/>
          </p:nvPr>
        </p:nvSpPr>
        <p:spPr>
          <a:xfrm>
            <a:off x="384975" y="272350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Как читать отчет?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Google Shape;541;p72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72"/>
          <p:cNvSpPr txBox="1"/>
          <p:nvPr>
            <p:ph type="title"/>
          </p:nvPr>
        </p:nvSpPr>
        <p:spPr>
          <a:xfrm>
            <a:off x="311700" y="31057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Рекомендации по тайм-менеджменту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18">
              <a:solidFill>
                <a:srgbClr val="16B7C6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sp>
        <p:nvSpPr>
          <p:cNvPr id="543" name="Google Shape;543;p72"/>
          <p:cNvSpPr txBox="1"/>
          <p:nvPr>
            <p:ph idx="1" type="body"/>
          </p:nvPr>
        </p:nvSpPr>
        <p:spPr>
          <a:xfrm>
            <a:off x="300814" y="883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Индивидуальные рекомендации по тайм-менеджменту:</a:t>
            </a:r>
            <a:endParaRPr b="1" sz="12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1. Подтверждение времени: все расписание составлено для вашего местного времени (Темрюк, UTC+3). Используйте локальные напоминания и будильники, чтобы синхронизировать день с биоритмами.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2. Блокируйте утренние часы (08:00–11:00) для работы с клиентами и задач высокой концентрации — сразу после качественного завтрака у вас максимум внимания; планируйте 2–3 приоритетные задачи на этот период.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3. Делите день на слоты по 40–50 минут с короткими перерывами (5–10 минут) и одним длинным перерывом на обед — это помогает поддерживать стабильную энергию и предотвращает переутомление, особенно при наличии хронических ограничений по здоровью.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4. Вечерний ритуал планируйте как обязательный пункт: фиксируйте в календаре время для восстановления (массаж, прогулка, чтение) чтобы избегать эмоционального выгорания и сохранять мотивацию в долгосрочной перспективе.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544" name="Google Shape;544;p72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73" title="7 (10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73"/>
          <p:cNvSpPr txBox="1"/>
          <p:nvPr>
            <p:ph type="ctrTitle"/>
          </p:nvPr>
        </p:nvSpPr>
        <p:spPr>
          <a:xfrm>
            <a:off x="311708" y="1219225"/>
            <a:ext cx="8520600" cy="20526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000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  <a:t>2</a:t>
            </a:r>
            <a:r>
              <a:rPr b="1" lang="ru" sz="5000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  <a:t>. Стратегия работы со стрессом</a:t>
            </a:r>
            <a:endParaRPr b="1" sz="5000">
              <a:solidFill>
                <a:srgbClr val="366F8B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74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74"/>
          <p:cNvSpPr txBox="1"/>
          <p:nvPr>
            <p:ph type="title"/>
          </p:nvPr>
        </p:nvSpPr>
        <p:spPr>
          <a:xfrm>
            <a:off x="311700" y="280300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Топ источников стресса для тебя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18">
              <a:solidFill>
                <a:srgbClr val="16B7C6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sp>
        <p:nvSpPr>
          <p:cNvPr id="557" name="Google Shape;557;p74"/>
          <p:cNvSpPr txBox="1"/>
          <p:nvPr>
            <p:ph idx="1" type="body"/>
          </p:nvPr>
        </p:nvSpPr>
        <p:spPr>
          <a:xfrm>
            <a:off x="311700" y="853000"/>
            <a:ext cx="8520600" cy="388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1. </a:t>
            </a: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Финансовая нестабильность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Нехватка предсказуемого дохода и переход в новую профессиональную сферу сильно усиливают тревогу и ощущение уязвимости, особенно при ответственности за детей и дом. Финансовая неопределённость подтачивает чувство безопасности и снижает способность концентрироваться на развитии карьеры.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Составьте короткий финансовый план с минимально необходимым ежемесячным доходом и резервом на 3 месяца; договоритесь о пилотных платных сессиях или пакетах услуг, чтобы получить быстрый приток средств и снизить давление.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. Ограничения здоровья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Физические ограничения и усталость делают выполнение некоторых задач трудным и напоминаниями о хрупкости, что усиливает стресс при нагрузках и срочных делах. Страх потерять рабочую способность подкрепляет тревогу и ощущение, что нужно успеть всё сейчас.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Приоритизируйте задачи по энергии и делегируйте физические или рутинные действия; планируйте работу с учётом пиков энергии, встроив короткие перерывы и восстановительные практики (массаж, растяжка, прогулки).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. Ожидание одобрения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Сильная мотивация помогать другим и зависимость от отзывов делает критику или медленный прогресс клиентов болезненными и демотивирующими. Ожидание внешней похвалы может вызывать перфекционизм и выгорание, если результат не совпадает с ожиданиями.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Фокусируйтесь на процессных показателях (количество встреч, усилия, обратная связь) вместо срочных оценок успеха; закрепляйте личные маленькие победы и ведите журнал прогресса, чтобы получать внутреннее подтверждение эффективности.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. Неопределённость роли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Работа не по специальности и постепенный переход в коучинг создают расплывчатые границы обязанностей и ожиданий, что приводит к чувству распылённости и сомнению в собственных компетенциях. Неясность ролей повышает внутреннее напряжение при выборе направлений развития.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Определите на ближайшие 3 месяца 2–3 чётких профессиональных направления и сформулируйте простые SMART-цели; сообщайте рамки вашей работы клиентам и себе, чтобы уменьшить раздвоение внимания.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558" name="Google Shape;558;p74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75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75"/>
          <p:cNvSpPr txBox="1"/>
          <p:nvPr>
            <p:ph idx="1" type="body"/>
          </p:nvPr>
        </p:nvSpPr>
        <p:spPr>
          <a:xfrm>
            <a:off x="311700" y="822124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. Социальные конфликты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Интриги, скрытые конфликты и токсичное окружение вызывают сильное эмоциональное напряжение, так как вы цените честность, открытость и избегаете манипуляций. Наличие похожих ситуаций раньше усиливает бдительность и утомляемость при взаимодействии с людьми, в особенности в профессиональной сфере.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Устанавливайте ясные границы и стандарты общения заранее; при подозрении на манипуляцию переводите общение в письменный формат и обсуждайте ожидания открыто и прагматично.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. Нерегулярный режим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Нерегулярный ритм дня, перемены в распорядке и постоянный просмотр контента вызывают внутреннюю тревогу, рассеянность и трудности с восстановлением. Это особенно чувствительно при склонности к повышенной подвижности внимания и потребности в структурированности.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Внедрите простую утреннюю и вечернюю рутину — 20–30 минут фиксированных действий (прогулка, растяжка, планирование), чтобы стабилизировать состояние и снизить внутреннюю тревогу.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. Большая ответственность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Ощущение ответственности за благополучие детей, семьи и клиентов усиливает давление на принятие решений и страх ошибиться; это истощает ресурсы и повышает внутреннюю требовательность к себе. Желание одновременно быть примером и обеспечивать стабильность создаёт хроническое напряжение.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Разбейте крупные обязательства на маленькие управляемые шаги и распределяйте ответственность с помощью доверенных людей или профессионалов; фиксируйте решения письменно, чтобы снизить когнитивную нагрузку.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8</a:t>
            </a: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. Большие перемены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Переезды, смены контекста и долгосрочные планы (переезд, дом, карьера) порождают смесь надежды и тревоги — страх потерять контроль над обстоятельствами усилен ожиданиями больших достижений. Неопределённость временных рамок и бюрократические моменты вызывают затяжной стресс.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Разбейте процесс перемен на этапы с реальными контрольными точками и датами; уделяйте время празднованию завершённых этапов и используйте чек‑листы, чтобы вернуть ощущение контроля.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65" name="Google Shape;565;p75"/>
          <p:cNvSpPr txBox="1"/>
          <p:nvPr>
            <p:ph type="title"/>
          </p:nvPr>
        </p:nvSpPr>
        <p:spPr>
          <a:xfrm>
            <a:off x="311700" y="280300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Топ источников стресса для тебя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18">
              <a:solidFill>
                <a:srgbClr val="16B7C6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pic>
        <p:nvPicPr>
          <p:cNvPr id="566" name="Google Shape;566;p75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76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76"/>
          <p:cNvSpPr txBox="1"/>
          <p:nvPr>
            <p:ph idx="1" type="body"/>
          </p:nvPr>
        </p:nvSpPr>
        <p:spPr>
          <a:xfrm>
            <a:off x="311700" y="853000"/>
            <a:ext cx="8520600" cy="358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Личные рекомендации по стресс-менеджменту:</a:t>
            </a:r>
            <a:r>
              <a:rPr b="1" lang="ru" sz="11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1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1. Ежемесячный бюджет и резерв: выделите приоритетные статьи расходов и создайте резерв на 3 месяца, чтобы снизить финансовую тревогу и иметь план действий в кризисной ситуации. Это даст чувство безопасности и уменьшит импульсивный стресс.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2. Энергетическое планирование: распределяйте ключевые задачи на периоды более высокой энергии, а для низкоэнергетичных дней готовьте простые восстановительные активности (массаж, прогулка, растяжка). Такой подход уменьшит физическое истощение и повысит продуктивность.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3. Чёткие границы и делегирование: определяйте рамки работы с клиентами и семейные обязанности, учитесь делегировать рутинные задачи — это сократит эмоциональную нагрузку и позволит концентрироваться на творческих и стратегических задачах.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4. Психоэмоциональная опора: ведите дневник достижений и практикуйте короткие техники самоподдержки (позитивная аффирмация, объективная оценка прогресса), чтобы снизить зависимость от внешней похвалы и укрепить внутреннюю мотивацию.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73" name="Google Shape;573;p76"/>
          <p:cNvSpPr txBox="1"/>
          <p:nvPr>
            <p:ph type="title"/>
          </p:nvPr>
        </p:nvSpPr>
        <p:spPr>
          <a:xfrm>
            <a:off x="311700" y="280300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Стресс-менеджмент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18">
              <a:solidFill>
                <a:srgbClr val="16B7C6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pic>
        <p:nvPicPr>
          <p:cNvPr id="574" name="Google Shape;574;p76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77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77"/>
          <p:cNvSpPr txBox="1"/>
          <p:nvPr>
            <p:ph idx="1" type="body"/>
          </p:nvPr>
        </p:nvSpPr>
        <p:spPr>
          <a:xfrm>
            <a:off x="311700" y="8039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Практики для эффективного управления стрессом:</a:t>
            </a:r>
            <a:endParaRPr b="1" sz="12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1. Короткие восстановительные паузы: каждые 60–90 минут работы делайте 5–10 минут активной паузы (прогулка, растяжка, дыхание), чтобы предотвратить накопление усталости и вернуть фокус. Это простая привычка, которая значительно снижает напряжение.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2. Утренняя и вечерняя рутина: 20–30 минут фиксированных практик (лёгкая зарядка или растяжка, планирование дня, вечернее расслабление) помогут стабилизировать внутренний ритм и улучшить сон. Регулярность рутины уменьшает тревогу и повышает чувство контроля.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3. Техника заземления и дыхания: используйте 4‑4‑4 дыхание или 5‑минутную практику «стоп—ощути—переключись» при всплесках тревоги, чтобы быстро снизить физиологическую активацию и вернуть ясность мышления. Эти техники можно применять в любой ситуации, включая клиентские сессии.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4. Создание социальной опоры: регулярно общайтесь с коллегами по коучингу или доверенным человеком, делитесь случаями и получайте обратную связь; участие в профессиональном сообществе уменьшает чувство одиночества и даёт практическую поддержку.</a:t>
            </a:r>
            <a:b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Книги для изучения стресс-менеджмента: </a:t>
            </a:r>
            <a:endParaRPr b="1" sz="12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1. «Эмоциональный интеллект» — Даниел Гоулман: книга поможет лучше понимать свои эмоциональные реакции и научит управлять ими в профессиональной и личной жизни.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2. «Как перестать беспокоиться и начать жить» — Дейл Карнеги: практические техники снижения тревоги и конкретные стратегии для повседневного управления стрессом.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3. «Когда тело говорит: нет» — Габор Матэ: о связи физического состояния, стрессовых переживаний и способах бережного отношения к себе при хроническом напряжении.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4. «Радикальное принятие» — Тара Брах: работает с внутренним критиком, учит принимать сложные чувства и снижать эмоциональное сопротивление, что полезно при высоких ожиданиях от себя.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81" name="Google Shape;581;p77"/>
          <p:cNvSpPr txBox="1"/>
          <p:nvPr>
            <p:ph type="title"/>
          </p:nvPr>
        </p:nvSpPr>
        <p:spPr>
          <a:xfrm>
            <a:off x="311700" y="280300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Стресс-менеджмент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18">
              <a:solidFill>
                <a:srgbClr val="16B7C6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pic>
        <p:nvPicPr>
          <p:cNvPr id="582" name="Google Shape;582;p77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78" title="7 (10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78"/>
          <p:cNvSpPr txBox="1"/>
          <p:nvPr>
            <p:ph type="ctrTitle"/>
          </p:nvPr>
        </p:nvSpPr>
        <p:spPr>
          <a:xfrm>
            <a:off x="311700" y="1638875"/>
            <a:ext cx="8520600" cy="11829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000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  <a:t>3</a:t>
            </a:r>
            <a:r>
              <a:rPr b="1" lang="ru" sz="5000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  <a:t>. Твой спорт</a:t>
            </a:r>
            <a:endParaRPr b="1" sz="5000">
              <a:solidFill>
                <a:srgbClr val="366F8B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p79" title="9 (5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79" title="3726748 (2).png"/>
          <p:cNvPicPr preferRelativeResize="0"/>
          <p:nvPr/>
        </p:nvPicPr>
        <p:blipFill rotWithShape="1">
          <a:blip r:embed="rId4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79"/>
          <p:cNvSpPr txBox="1"/>
          <p:nvPr/>
        </p:nvSpPr>
        <p:spPr>
          <a:xfrm>
            <a:off x="234650" y="304100"/>
            <a:ext cx="86517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solidFill>
                  <a:srgbClr val="1373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Топ спорта для тебя</a:t>
            </a:r>
            <a:endParaRPr sz="2600">
              <a:solidFill>
                <a:srgbClr val="1373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pic>
        <p:nvPicPr>
          <p:cNvPr id="596" name="Google Shape;596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000" y="1327875"/>
            <a:ext cx="7254375" cy="338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Google Shape;601;p80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80"/>
          <p:cNvSpPr txBox="1"/>
          <p:nvPr>
            <p:ph type="title"/>
          </p:nvPr>
        </p:nvSpPr>
        <p:spPr>
          <a:xfrm>
            <a:off x="311700" y="290850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Топ 5 видов спорта для тебя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18">
              <a:solidFill>
                <a:srgbClr val="16B7C6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sp>
        <p:nvSpPr>
          <p:cNvPr id="603" name="Google Shape;603;p80"/>
          <p:cNvSpPr txBox="1"/>
          <p:nvPr>
            <p:ph idx="1" type="body"/>
          </p:nvPr>
        </p:nvSpPr>
        <p:spPr>
          <a:xfrm>
            <a:off x="345525" y="762261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1. </a:t>
            </a: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Yoga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Вероятность: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92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% 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Пояснение: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Подходит благодаря сочетанию мягкой физической нагрузки, работы с дыханием и фокусом на гибкости и восстановлении, что соответствует потребности в бережном отношении к телу. Даёт возможности для профессионального роста как коуча — ведение занятий и индивидуальная работа с клиентами будут востребованы и приносить удовлетворение.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. Pilates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Вероятность: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88% 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Эффективен для укрепления кора и восстановления мышечного баланса после значительной потери веса, при этом нагрузка легко дозируется и щадящая для организма. Подходит для практики и дальнейшего обучения с возможностью помогать другим в безопасном и структурированном формате.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. Плавание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Вероятность: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75% 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Низкоударный вид активности, который снимает нагрузку с суставов и подходит при ограничениях по физической работе, при этом эффективно развивает выносливость и общее здоровье. Даёт выраженный оздоровительный эффект и может стать частью программы восстановления и похудения для ваших клиентов.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. Скандинавская ходьба / пешие прогулки в живописных местах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Вероятность: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70% 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Соответствует предпочтению прогулок в красивых местах и обеспечивает мягкую кардио‑нагрузку с возможностью контролировать интенсивность. Подходит для регулярной практики, легко интегрируется в образ жизни и в программы сопровождения клиентов по снижению веса и поддержанию здоровья.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. Каякинг (спокойные водные маршруты)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Вероятность: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65% 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Комбинирует умеренную работу верхней части тела с низкой ударной нагрузкой и приносит удовольствие от пребывания на природе, что резонирует с предпочтением спокойного активного отдыха. Может стать уникальной нишей для групповых или индивидуальных тренировок с элементами восстановления и ментальной разгрузки.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604" name="Google Shape;604;p80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81" title="7 (10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81"/>
          <p:cNvSpPr txBox="1"/>
          <p:nvPr>
            <p:ph type="ctrTitle"/>
          </p:nvPr>
        </p:nvSpPr>
        <p:spPr>
          <a:xfrm>
            <a:off x="311700" y="1569350"/>
            <a:ext cx="8520600" cy="12525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000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  <a:t>4</a:t>
            </a:r>
            <a:r>
              <a:rPr b="1" lang="ru" sz="5000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  <a:t>. Твое питание</a:t>
            </a:r>
            <a:endParaRPr b="1" sz="5000">
              <a:solidFill>
                <a:srgbClr val="366F8B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9" title="7 (10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9"/>
          <p:cNvSpPr txBox="1"/>
          <p:nvPr>
            <p:ph type="ctrTitle"/>
          </p:nvPr>
        </p:nvSpPr>
        <p:spPr>
          <a:xfrm>
            <a:off x="1154025" y="2433275"/>
            <a:ext cx="6933900" cy="968400"/>
          </a:xfrm>
          <a:prstGeom prst="rect">
            <a:avLst/>
          </a:prstGeom>
          <a:effectLst>
            <a:outerShdw blurRad="71438" rotWithShape="0" algn="bl" dist="38100">
              <a:srgbClr val="16B7C6">
                <a:alpha val="35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500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  <a:t>1</a:t>
            </a:r>
            <a:r>
              <a:rPr b="1" lang="ru" sz="4500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  <a:t>. Основные данные</a:t>
            </a:r>
            <a:endParaRPr b="1" sz="4500">
              <a:solidFill>
                <a:srgbClr val="366F8B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82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82"/>
          <p:cNvSpPr txBox="1"/>
          <p:nvPr>
            <p:ph type="title"/>
          </p:nvPr>
        </p:nvSpPr>
        <p:spPr>
          <a:xfrm>
            <a:off x="311700" y="276557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Индивидуальные рекомендации по питанию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18">
              <a:solidFill>
                <a:srgbClr val="16B7C6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18">
              <a:solidFill>
                <a:srgbClr val="16B7C6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sp>
        <p:nvSpPr>
          <p:cNvPr id="617" name="Google Shape;617;p82"/>
          <p:cNvSpPr txBox="1"/>
          <p:nvPr>
            <p:ph idx="1" type="body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Этот отчет был составлен специально для вас, чтобы помочь определить наиболее подходящий тип питания, учитывая ваши индивидуальные особенности и предпочтения.</a:t>
            </a:r>
            <a:br>
              <a:rPr lang="ru" sz="9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br>
              <a:rPr lang="ru" sz="9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Диета:</a:t>
            </a:r>
            <a:br>
              <a:rPr b="1" lang="ru" sz="11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b="1" lang="ru" sz="11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Рекомендуемый тип питания — тёплая, питательная и регулярно принимаемая еда с акцентом на хорошо приготовленные цельные продукты (овощи, бобовые, цельнозерновые, белок и полезные жиры). Избегайте холодных сырых блюд и резких колебаний в приёмах пищи; предпочтительны успокаивающие тёплые супы, каши и тушёные блюда с мягкими специями. Регулярные приёмы пищи и умеренная калорийность помогут поддерживать энергию и эмоциональную устойчивость.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</a:t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16B7C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1. Принимайте тёплую еду 3–4 раза в день в одно и то же время, чтобы стабилизировать энергию и пищеварение.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2. Включайте в каждый приём пищи белок (яйца, бобовые, курица) и тёплые углеводы (овсянка, рис, батат) для устойчивого насыщения.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3. Используйте согревающие, успокаивающие специи (имбирь, куркума, корица) и полезные масла для поддержки обмена веществ и кровообращения.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4. Избегайте холодных напитков и больших количеств сырой пищи вечером; вместо этого выбирайте тёплые супы или лёгкие запечённые блюда.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18" name="Google Shape;618;p82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Google Shape;623;p83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83"/>
          <p:cNvSpPr txBox="1"/>
          <p:nvPr>
            <p:ph idx="1" type="body"/>
          </p:nvPr>
        </p:nvSpPr>
        <p:spPr>
          <a:xfrm>
            <a:off x="311700" y="902575"/>
            <a:ext cx="85206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Продукты: </a:t>
            </a:r>
            <a:endParaRPr b="1" sz="12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1. Яйца — быстрый и доступный источник полноценного белка, поддерживают мышечную массу и сытость.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2. Овсяные хлопья — мягко согревают, дают устойчивую энергию и поддерживают работу кишечника.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3. Чечевица и маш — доступный растительный белок и мягкая клетчатка, легко усваиваются после правильного приготовления.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4. Батат (сладкий картофель) — тёплый, питательный источник сложных углеводов и бета‑каротина.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5. Морковь и тыква — недорогие корнеплоды, дают тепло, витамины и поддерживают кожу и иммунитет.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6. Натуральный творог или йогурт — лёгкий белок и пробиотики в умеренных количествах для восстановления микрофлоры.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7. Горсть орехов (грецкие/миндаль) — здоровые жиры и минералы для устойчивой энергии, по порции в день.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8. Яблоки и сезонные фрукты — легко усваиваемые углеводы и клетчатка, хорошо в тёплом виде или запечёнными.</a:t>
            </a:r>
            <a:b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b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Сок</a:t>
            </a: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ратить:</a:t>
            </a:r>
            <a:endParaRPr b="1" sz="12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1. Холодные салаты и сырые овощи в большом количестве, особенно вечером — они могут охлаждать и разлагать энергию.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2. Сильный кофе и слишком много стимуляторов — вызывает нервозность и колебания энергии.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3. Жареная и тяжёлая уличная еда — нагрузка на пищеварение и общее самочувствие.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4. Слишком много твёрдых сыров и тяжёлого молочного (если замечаете тяжесть) — может давать вялость и застой.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5" name="Google Shape;625;p83"/>
          <p:cNvSpPr txBox="1"/>
          <p:nvPr>
            <p:ph type="title"/>
          </p:nvPr>
        </p:nvSpPr>
        <p:spPr>
          <a:xfrm>
            <a:off x="311700" y="292886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Индивидуальные рекомендации по питанию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18">
              <a:solidFill>
                <a:srgbClr val="16B7C6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18">
              <a:solidFill>
                <a:srgbClr val="16B7C6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pic>
        <p:nvPicPr>
          <p:cNvPr id="626" name="Google Shape;626;p83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Google Shape;631;p84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84"/>
          <p:cNvSpPr txBox="1"/>
          <p:nvPr>
            <p:ph idx="1" type="body"/>
          </p:nvPr>
        </p:nvSpPr>
        <p:spPr>
          <a:xfrm>
            <a:off x="355125" y="8973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Специи: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1. Имбирь — согревает пищеварение, стимулирует аппетит и улучшает усвоение.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2. Куркума — противовоспалительное действие и поддержка обмена веществ.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3. Корица — мягко согревает, помогает регулировать уровень сахара и придаёт устойчивую энергию.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4. Тмин (зира) — улучшает пищеварение и снижает вздутие.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5. Кориандр — лёгкий, успокаивающий, помогает усвоению белков и жиров.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6. Фенхель — смягчает газообразование и успокаивает кишечник.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7. Чёрный перец — помогает усвоению куркумина и согревает тело в небольших количествах.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8. Кардамон — мягко успокаивает, улучшает запах и улучшает пищеварение.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3" name="Google Shape;633;p84"/>
          <p:cNvSpPr txBox="1"/>
          <p:nvPr>
            <p:ph type="title"/>
          </p:nvPr>
        </p:nvSpPr>
        <p:spPr>
          <a:xfrm>
            <a:off x="311700" y="276557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Индивидуальные рекомендации по питанию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18">
              <a:solidFill>
                <a:srgbClr val="16B7C6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18">
              <a:solidFill>
                <a:srgbClr val="16B7C6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pic>
        <p:nvPicPr>
          <p:cNvPr id="634" name="Google Shape;634;p84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p85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85"/>
          <p:cNvSpPr txBox="1"/>
          <p:nvPr>
            <p:ph idx="1" type="body"/>
          </p:nvPr>
        </p:nvSpPr>
        <p:spPr>
          <a:xfrm>
            <a:off x="311700" y="835150"/>
            <a:ext cx="8520600" cy="396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Рецепты:</a:t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1. </a:t>
            </a: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Тёплая овсяная каша с яблоком и корицей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Ингредиенты: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овсяные хлопья, яблоко, вода или молоко (растительное/коровье), корица, щепотка соли, горсть дроблёных орехов (грецкие/миндаль), немного мёда по желанию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Приготовление: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Варите овсянку на воде или тёплом молоке до мягкости, добавьте натёртое яблоко и корицу за 3–5 минут до готовности. Подавайте тёплой, посыпав орехами и при желании немного мёда.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. Кичари из маша и риса с тёплыми пряностями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Ингредиенты: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маш (или красная чечевица), басмати или длиннозёрный рис, тёплая вода, тёртый имбирь, зира (кумин), кориандр молотый, щепотка куркумы, оливковое или топлёное масло, соль, свежая петрушка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Приготовление: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Промойте бобовую и рис, обжарьте на масле и специях имбирь, кумин и куркуму пару минут, затем добавьте воду и варите на медленном огне до мягкости и кремовой консистенции. Перед подачей попробуйте на соль и посыпьте свежей петрушкой.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. Запечённая курица с бататом и морковью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Ингредиенты: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куриные бёдра (или бедрышки), батат, морковь, оливковое масло, куркума, тёртый имбирь, соль, чёрный перец, лимонный сок, свежая зелень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Приготовление: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Замаринуйте курицу с куркумой, имбирём, солью, перцем и небольшим количеством лимонного сока. Выложите на противень вместе с крупно нарезанными бататом и морковью, сбрызните маслом и запекайте 30–40 минут до готовности.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. Тёплый творожно-яблочный десерт с орехами</a:t>
            </a:r>
            <a:endParaRPr b="1" sz="9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Ингредиенты: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натуральный творог (или густый йогурт), яблоко, тёртый имбирь или немного корицы, мед или кленовый сироп по вкусу, горсть рубленых орехов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Приготовление: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Нагрейте нарезанное яблоко с корицей или имбирём на сковороде до мягкости. Смешайте с творогом, добавьте мед и посыпьте орехами — подавайте тёплым или тёпловатым.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1" name="Google Shape;641;p85"/>
          <p:cNvSpPr txBox="1"/>
          <p:nvPr>
            <p:ph type="title"/>
          </p:nvPr>
        </p:nvSpPr>
        <p:spPr>
          <a:xfrm>
            <a:off x="311700" y="282000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Индивидуальные рекомендации по питанию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18">
              <a:solidFill>
                <a:srgbClr val="16B7C6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18">
              <a:solidFill>
                <a:srgbClr val="16B7C6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pic>
        <p:nvPicPr>
          <p:cNvPr id="642" name="Google Shape;642;p85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86" title="7 (10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86"/>
          <p:cNvSpPr txBox="1"/>
          <p:nvPr>
            <p:ph type="ctrTitle"/>
          </p:nvPr>
        </p:nvSpPr>
        <p:spPr>
          <a:xfrm>
            <a:off x="311700" y="1850350"/>
            <a:ext cx="8520600" cy="9618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000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  <a:t>5</a:t>
            </a:r>
            <a:r>
              <a:rPr b="1" lang="ru" sz="5000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  <a:t>. Твое здоровье</a:t>
            </a:r>
            <a:endParaRPr b="1" sz="5000">
              <a:solidFill>
                <a:srgbClr val="366F8B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Google Shape;653;p87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87"/>
          <p:cNvSpPr txBox="1"/>
          <p:nvPr>
            <p:ph type="title"/>
          </p:nvPr>
        </p:nvSpPr>
        <p:spPr>
          <a:xfrm>
            <a:off x="311700" y="272100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Рекомендации по здоровью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18">
              <a:solidFill>
                <a:srgbClr val="16B7C6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18">
              <a:solidFill>
                <a:srgbClr val="16B7C6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18">
              <a:solidFill>
                <a:srgbClr val="16B7C6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sp>
        <p:nvSpPr>
          <p:cNvPr id="655" name="Google Shape;655;p87"/>
          <p:cNvSpPr txBox="1"/>
          <p:nvPr>
            <p:ph idx="1" type="body"/>
          </p:nvPr>
        </p:nvSpPr>
        <p:spPr>
          <a:xfrm>
            <a:off x="311700" y="769893"/>
            <a:ext cx="8520600" cy="40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13738B"/>
                </a:solidFill>
                <a:latin typeface="Montserrat"/>
                <a:ea typeface="Montserrat"/>
                <a:cs typeface="Montserrat"/>
                <a:sym typeface="Montserrat"/>
              </a:rPr>
              <a:t>Возможные болезни:</a:t>
            </a:r>
            <a:endParaRPr b="1" sz="1100">
              <a:solidFill>
                <a:srgbClr val="1373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1373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1. </a:t>
            </a: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Инсулинорезистентность / сахарный диабет 2 типа</a:t>
            </a:r>
            <a:b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Вероятность (-):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45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% </a:t>
            </a:r>
            <a:b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Вероятность (+):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8% 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История значительной массы тела и текущая склонность к сидячему образу жизни повышают риск нарушения обмена глюкозы и инсулинорезистентности. Хронический стресс и нерегулярный режим питания дополнительно усиливают вероятность развития диабета при нездоровом образе жизни.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. Хронические боли в опорно-двигательном аппарате (поясница, колени)</a:t>
            </a:r>
            <a:b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Вероятность (-):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50% </a:t>
            </a:r>
            <a:b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Вероятность (+):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12% 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Прошлый избыточный вес и физические ограничения, которые усложняют физическую работу, создают повышенную нагрузку на суставы и позвоночник. Недостаточная регулярная нагрузка и напряжённость могут приводить к повторяющимся болевым синдромам и дегенеративным изменениям.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. Дисфункции пищеварения (герметичность моторики, запоры, дискомфорт)</a:t>
            </a:r>
            <a:b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Вероятность (-):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40% </a:t>
            </a:r>
            <a:b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Вероятность (+):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10% 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Колебания в питании, стресс и возможные особенности конституции могут вызывать нарушения моторики кишечника и хронический дискомфорт. Нерегулярные приёмы пищи и преобладание сидячего образа жизни усиливают риск таких проблем при нездоровом образе жизни.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b="1" lang="ru" sz="8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. Хроническая усталость, тревожные и депрессивные состояния</a:t>
            </a:r>
            <a:b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Вероятность (-):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35% </a:t>
            </a:r>
            <a:b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Вероятность (+): 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6% 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Пояснение:</a:t>
            </a: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Пережитые жизненные нагрузки, переходы и ответственность как одинокой матери в сочетании с высокой внутренней требовательностью повышают риск эмоционального истощения. Недостаток регулярной релаксации, сна и восстановления усугубляет вероятность развития тревожно-депрессивных симптомов.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56" name="Google Shape;656;p87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Google Shape;661;p88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88"/>
          <p:cNvSpPr txBox="1"/>
          <p:nvPr>
            <p:ph idx="1" type="body"/>
          </p:nvPr>
        </p:nvSpPr>
        <p:spPr>
          <a:xfrm>
            <a:off x="311713" y="892325"/>
            <a:ext cx="8520600" cy="26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Рекомендации: 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1. Регулярная умеренная физическая активность: ежедневные прогулки, силовые упражнения 2–3 раза в неделю и растяжка помогут поддерживать стабильный вес, укреплять мышцы и уменьшать боли в спине и суставах.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2. Стабильный режим питания: дробные приёмы пищи с упором на белок, овощи и сложные углеводы снизят риск колебаний глюкозы и улучшат работу кишечника.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3. Ритуалы восстановления: массаж, растяжка, практики дыхания или короткие прогулки на природе снизят уровень стресса и улучшат сон, что важно для эмоционального здоровья.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4. Психоэмоциональная поддержка: регулярная супервизия, коучинг или психотерапия помогут предотвращать выгорание и поддерживать мотивацию в профессиональном росте.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 b="1" sz="11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3" name="Google Shape;663;p88"/>
          <p:cNvSpPr txBox="1"/>
          <p:nvPr>
            <p:ph type="title"/>
          </p:nvPr>
        </p:nvSpPr>
        <p:spPr>
          <a:xfrm>
            <a:off x="311700" y="272100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Р</a:t>
            </a: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екомендации по здоровью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18">
              <a:solidFill>
                <a:srgbClr val="16B7C6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18">
              <a:solidFill>
                <a:srgbClr val="16B7C6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pic>
        <p:nvPicPr>
          <p:cNvPr id="664" name="Google Shape;664;p88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p89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89"/>
          <p:cNvSpPr txBox="1"/>
          <p:nvPr>
            <p:ph idx="1" type="body"/>
          </p:nvPr>
        </p:nvSpPr>
        <p:spPr>
          <a:xfrm>
            <a:off x="311700" y="915550"/>
            <a:ext cx="8520600" cy="417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Анализы: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1. Общий анализ крови (ОАК): оценит анемию и воспалительные маркеры, которые важны при хронической усталости и болевых синдромах.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2. Биохимический анализ крови с липидным профилем и глюкозой/НbA1c: покажет риск метаболических нарушений, дислипидемии и контроль гликемии, актуально при истории большого веса.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3. Тест на функцию щитовидной железы (TSH, свободные T4/T3): исключит гипотиреоз как причину усталости, набора веса и нарушения настроения.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4. Анализ на маркеры воспаления и печени (CRP, ALT, AST, GGT): поможет выявить скрытое воспаление и нагрузку на печень при риске жировой болезни и метаболических нарушениях.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5. Исследование кала на микробиоту/панель на переваривание (по необходимости) и оценка кишечной проходимости: даст представление о функциональных нарушениях ЖКТ и поможет скорректировать питание и пробиотическую поддержку.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 b="1" sz="11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1" name="Google Shape;671;p89"/>
          <p:cNvSpPr txBox="1"/>
          <p:nvPr>
            <p:ph type="title"/>
          </p:nvPr>
        </p:nvSpPr>
        <p:spPr>
          <a:xfrm>
            <a:off x="311700" y="272100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Р</a:t>
            </a: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екомендации по здоровью</a:t>
            </a:r>
            <a:endParaRPr sz="2018">
              <a:solidFill>
                <a:srgbClr val="16B7C6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pic>
        <p:nvPicPr>
          <p:cNvPr id="672" name="Google Shape;672;p89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Google Shape;677;p90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90"/>
          <p:cNvSpPr txBox="1"/>
          <p:nvPr>
            <p:ph idx="1" type="body"/>
          </p:nvPr>
        </p:nvSpPr>
        <p:spPr>
          <a:xfrm>
            <a:off x="311700" y="931875"/>
            <a:ext cx="8520600" cy="417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300">
                <a:solidFill>
                  <a:srgbClr val="474F52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r>
              <a:rPr b="1" lang="ru" sz="13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БАДы: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1. Омега-3 (рыбий жир EPA/DHA): натуральный источник для поддержки сердечно-сосудистой системы, снижения воспаления и улучшения настроения.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2. Пробиотики и пребиотики (ферментированные культуры + инулин): помогают нормализовать кишечную микрофлору, улучшить моторику и усвоение питательных веществ.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3. Куркумин в форме с повышенной биодоступностью: натуральный противовоспалительный компонент, может поддержать суставы и снизить системное воспаление.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4. Магний (натуральные формы: цитрат, глицинат): полезен при мышечных спазмах, проблемах со сном и для регуляции нервной системы.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5. Ашваганда (органический экстракт): адаптоген растительного происхождения, помогает снижать уровень стресса и улучшать выносливость при хронической усталости.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6. Коллаген (гидролизованный) с витамином C: поддерживает восстановление суставов, связок и кожи, особенно при истории значительных колебаний веса.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 b="1" sz="11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9" name="Google Shape;679;p90"/>
          <p:cNvSpPr txBox="1"/>
          <p:nvPr>
            <p:ph type="title"/>
          </p:nvPr>
        </p:nvSpPr>
        <p:spPr>
          <a:xfrm>
            <a:off x="311700" y="272100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Р</a:t>
            </a: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екомендации по здоровью</a:t>
            </a:r>
            <a:endParaRPr sz="2018">
              <a:solidFill>
                <a:srgbClr val="16B7C6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pic>
        <p:nvPicPr>
          <p:cNvPr id="680" name="Google Shape;680;p90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90"/>
          <p:cNvSpPr txBox="1"/>
          <p:nvPr/>
        </p:nvSpPr>
        <p:spPr>
          <a:xfrm>
            <a:off x="280825" y="4849025"/>
            <a:ext cx="7369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latin typeface="Montserrat"/>
                <a:ea typeface="Montserrat"/>
                <a:cs typeface="Montserrat"/>
                <a:sym typeface="Montserrat"/>
              </a:rPr>
              <a:t>*Не являются медицинскими рекомендациями, перед применением просьба проконсультироваться с врачом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p91" title="7 (10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75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91"/>
          <p:cNvSpPr txBox="1"/>
          <p:nvPr>
            <p:ph type="ctrTitle"/>
          </p:nvPr>
        </p:nvSpPr>
        <p:spPr>
          <a:xfrm>
            <a:off x="311700" y="1790875"/>
            <a:ext cx="8520600" cy="10692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000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  <a:t>6</a:t>
            </a:r>
            <a:r>
              <a:rPr b="1" lang="ru" sz="5000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  <a:t>. Твоя любовь</a:t>
            </a:r>
            <a:endParaRPr b="1" sz="5000">
              <a:solidFill>
                <a:srgbClr val="366F8B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0" title="9 (5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/>
          <p:nvPr/>
        </p:nvSpPr>
        <p:spPr>
          <a:xfrm>
            <a:off x="4866350" y="1490250"/>
            <a:ext cx="3496200" cy="323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0" lIns="360000" spcFirstLastPara="1" rIns="360000" wrap="square" tIns="36000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Пол:</a:t>
            </a:r>
            <a:br>
              <a:rPr lang="ru" sz="1000">
                <a:solidFill>
                  <a:srgbClr val="474F52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</a:b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женщина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Дата рождения:</a:t>
            </a:r>
            <a:b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27.12.1976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Время рождения:</a:t>
            </a:r>
            <a:b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12:00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Место рождения:</a:t>
            </a:r>
            <a:b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Россия, Темрюк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474F52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Место проживания:</a:t>
            </a:r>
            <a:b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</a:b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Россия, Темрюк</a:t>
            </a:r>
            <a:r>
              <a:rPr lang="ru" sz="1000">
                <a:solidFill>
                  <a:srgbClr val="474F52"/>
                </a:solidFill>
                <a:latin typeface="Unbounded Light"/>
                <a:ea typeface="Unbounded Light"/>
                <a:cs typeface="Unbounded Light"/>
                <a:sym typeface="Unbounded Light"/>
              </a:rPr>
              <a:t> </a:t>
            </a:r>
            <a:endParaRPr sz="1000">
              <a:solidFill>
                <a:srgbClr val="474F52"/>
              </a:solidFill>
              <a:latin typeface="Unbounded Light"/>
              <a:ea typeface="Unbounded Light"/>
              <a:cs typeface="Unbounded Light"/>
              <a:sym typeface="Unbounded Light"/>
            </a:endParaRPr>
          </a:p>
        </p:txBody>
      </p:sp>
      <p:sp>
        <p:nvSpPr>
          <p:cNvPr id="114" name="Google Shape;114;p20"/>
          <p:cNvSpPr txBox="1"/>
          <p:nvPr/>
        </p:nvSpPr>
        <p:spPr>
          <a:xfrm>
            <a:off x="476650" y="489150"/>
            <a:ext cx="8667300" cy="64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373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Основные данные</a:t>
            </a:r>
            <a:endParaRPr sz="3000">
              <a:solidFill>
                <a:srgbClr val="1373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sp>
        <p:nvSpPr>
          <p:cNvPr id="115" name="Google Shape;115;p20"/>
          <p:cNvSpPr txBox="1"/>
          <p:nvPr/>
        </p:nvSpPr>
        <p:spPr>
          <a:xfrm>
            <a:off x="4901225" y="1490250"/>
            <a:ext cx="3517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13738B"/>
                </a:solidFill>
                <a:latin typeface="Unbounded"/>
                <a:ea typeface="Unbounded"/>
                <a:cs typeface="Unbounded"/>
                <a:sym typeface="Unbounded"/>
              </a:rPr>
              <a:t>Анна Сазонова</a:t>
            </a:r>
            <a:endParaRPr sz="1300">
              <a:solidFill>
                <a:srgbClr val="13738B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92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92"/>
          <p:cNvSpPr txBox="1"/>
          <p:nvPr>
            <p:ph type="title"/>
          </p:nvPr>
        </p:nvSpPr>
        <p:spPr>
          <a:xfrm>
            <a:off x="311700" y="28457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Пример идеального партнера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18">
              <a:solidFill>
                <a:srgbClr val="16B7C6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18">
              <a:solidFill>
                <a:srgbClr val="16B7C6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18">
              <a:solidFill>
                <a:srgbClr val="16B7C6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sp>
        <p:nvSpPr>
          <p:cNvPr id="694" name="Google Shape;694;p92"/>
          <p:cNvSpPr txBox="1"/>
          <p:nvPr>
            <p:ph idx="1" type="body"/>
          </p:nvPr>
        </p:nvSpPr>
        <p:spPr>
          <a:xfrm>
            <a:off x="311700" y="764750"/>
            <a:ext cx="8520600" cy="37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ПРИМЕР A (alpha)</a:t>
            </a:r>
            <a:endParaRPr b="1" sz="12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Возраст: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48-55 лет </a:t>
            </a:r>
            <a:b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Характер:</a:t>
            </a:r>
            <a:r>
              <a:rPr lang="ru" sz="9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Спокойный, надежный, тактичный и щедрый. Умеет заземлять, держит слово, последователен в делах. Поддерживает амбиции партнерши, слушает внимательно, умеет обнимать делом. Ненавидит интриги, предпочитает честный разговор и совместные планы на долгую дистанцию.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Внешность:</a:t>
            </a:r>
            <a:r>
              <a:rPr b="1"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Крепкое телосложение, аккуратная борода, внимательные карие глаза. Опрятный стиль: однотонные рубашки, темные джинсы, качественные часы. ухоженные руки, приятный древесный аромат. Выглядит основательно и респектабельно без лишнего пафоса.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Знак зодиака: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Телец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Сфера деятельности: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Финансы или управленческий учет, частично удаленно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Хобби: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Пешие прогулки, кулинария, сад и огород, дегустации кофе</a:t>
            </a:r>
            <a:b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Любимая книга: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Семь навыков высокоэффективных людей — Стивен Кови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Любимый фильм:</a:t>
            </a:r>
            <a:r>
              <a:rPr lang="ru" sz="9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1+1 (The Intouchables)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Любимый вид спорта: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Скандинавская ходьба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95" name="Google Shape;695;p92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Google Shape;700;p93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93"/>
          <p:cNvSpPr txBox="1"/>
          <p:nvPr>
            <p:ph type="title"/>
          </p:nvPr>
        </p:nvSpPr>
        <p:spPr>
          <a:xfrm>
            <a:off x="311700" y="28457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Пример идеального партнера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18">
              <a:solidFill>
                <a:srgbClr val="16B7C6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18">
              <a:solidFill>
                <a:srgbClr val="16B7C6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18">
              <a:solidFill>
                <a:srgbClr val="16B7C6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sp>
        <p:nvSpPr>
          <p:cNvPr id="702" name="Google Shape;702;p93"/>
          <p:cNvSpPr txBox="1"/>
          <p:nvPr>
            <p:ph idx="1" type="body"/>
          </p:nvPr>
        </p:nvSpPr>
        <p:spPr>
          <a:xfrm>
            <a:off x="311700" y="764750"/>
            <a:ext cx="8520600" cy="37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ПРИМЕР B (beta)</a:t>
            </a:r>
            <a:endParaRPr b="1" sz="12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Возраст: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45-52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лет </a:t>
            </a:r>
            <a:b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Характер:</a:t>
            </a:r>
            <a:r>
              <a:rPr lang="ru" sz="9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Интеллектуальный, с тонким чувством юмора, структурный и деликатный. Внимателен к деталям, ценит порядок и здоровье. Поддерживает развитие, помогает превращать мечты в план. Эмпатичный интроверт, умеющий создавать домашний уют и стабильность.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Внешность:</a:t>
            </a:r>
            <a:r>
              <a:rPr b="1"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Стройный, с ясным взглядом и мягкой улыбкой. Нежные черты, аккуратная стрижка. Предпочитает минималистичный умный кэжуал, чистые кроссовки, рюкзак. Следит за осанкой и растяжкой. Выглядит собранно и моложе своих лет.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Знак зодиака: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Дева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Сфера деятельности: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ИТ-проектный менеджмент или аналитика, удаленно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Хобби: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Фотография, планирование путешествий, йога, настольные игры</a:t>
            </a:r>
            <a:b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Любимая книга: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Человек в поисках смысла — Виктор Франкл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Любимый фильм:</a:t>
            </a:r>
            <a:r>
              <a:rPr lang="ru" sz="9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Шерлок (BBC)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Любимый вид спорта: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Йога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03" name="Google Shape;703;p93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Google Shape;708;p94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94"/>
          <p:cNvSpPr txBox="1"/>
          <p:nvPr>
            <p:ph type="title"/>
          </p:nvPr>
        </p:nvSpPr>
        <p:spPr>
          <a:xfrm>
            <a:off x="311700" y="28457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Пример идеального партнера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18">
              <a:solidFill>
                <a:srgbClr val="16B7C6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18">
              <a:solidFill>
                <a:srgbClr val="16B7C6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18">
              <a:solidFill>
                <a:srgbClr val="16B7C6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sp>
        <p:nvSpPr>
          <p:cNvPr id="710" name="Google Shape;710;p94"/>
          <p:cNvSpPr txBox="1"/>
          <p:nvPr>
            <p:ph idx="1" type="body"/>
          </p:nvPr>
        </p:nvSpPr>
        <p:spPr>
          <a:xfrm>
            <a:off x="311700" y="764750"/>
            <a:ext cx="8520600" cy="37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ПРИМЕР Y (gamma)</a:t>
            </a:r>
            <a:endParaRPr b="1" sz="12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Возраст: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46-54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лет </a:t>
            </a:r>
            <a:b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Характер:</a:t>
            </a:r>
            <a:r>
              <a:rPr lang="ru" sz="9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Страстный, верный, глубоко чувствующий. Ценит честность, семью и взаимную поддержку. Умеет защищать, держит границы, при этом нежный в близости. Уважает духовное развитие и трансформации, видит потенциал и вдохновляет действовать смело.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Внешность:</a:t>
            </a:r>
            <a:r>
              <a:rPr b="1"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Атлетичный, выразительные глаза, уверенная осанка. Темные волосы, ухоженная щетина. Элегантный кэжуал с кожаными акцентами. Носит простые, но качественные вещи. Притягательная энергетика и внимательный взгляд.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Знак зодиака: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Скорпион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Сфера деятельности: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Психология/коучинг мужчин или безопасность/расследования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Хобби: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Плавание, треккинг у воды, документальные расследования</a:t>
            </a:r>
            <a:b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Любимая книга: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Алхимик — Пауло Коэльо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Любимый фильм:</a:t>
            </a:r>
            <a:r>
              <a:rPr lang="ru" sz="900">
                <a:solidFill>
                  <a:srgbClr val="16B7C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Игры разума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16B7C6"/>
                </a:solidFill>
                <a:latin typeface="Montserrat"/>
                <a:ea typeface="Montserrat"/>
                <a:cs typeface="Montserrat"/>
                <a:sym typeface="Montserrat"/>
              </a:rPr>
              <a:t>Любимый вид спорта: </a:t>
            </a: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Плавание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11" name="Google Shape;711;p94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p95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95"/>
          <p:cNvSpPr txBox="1"/>
          <p:nvPr>
            <p:ph idx="1" type="body"/>
          </p:nvPr>
        </p:nvSpPr>
        <p:spPr>
          <a:xfrm>
            <a:off x="311700" y="982375"/>
            <a:ext cx="8520600" cy="28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Селебрити: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1) Константин Хабенский — глубокий, благотворитель, семейных ценностей, без пафоса. Сочетает силу и эмпатию, поддерживает развитие партнера, устойчив в трудностях.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2) Хью Джекман — надежный семьянин, теплая харизма, уважение к границам и партнерству, ценит здоровье и дисциплину, вдохновляет без давления.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3) Колин Ферт — сдержанная надежность, интеллигентность, верность и деликатность в общении; создает атмосферу спокойствия и уважения, поддерживает амбиции партнерши.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4) Кеану Ривз — скромный, добрый, выдержанный; ценит свободу и глубину, уважает личное пространство, сочувствующий и верный, помогает сохранять баланс и фокус на важном.</a:t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 b="1" sz="10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18" name="Google Shape;718;p95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95"/>
          <p:cNvSpPr txBox="1"/>
          <p:nvPr>
            <p:ph type="title"/>
          </p:nvPr>
        </p:nvSpPr>
        <p:spPr>
          <a:xfrm>
            <a:off x="311700" y="28457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Пример идеального партнера</a:t>
            </a:r>
            <a:endParaRPr sz="2018">
              <a:solidFill>
                <a:srgbClr val="16B7C6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Google Shape;724;p96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96"/>
          <p:cNvSpPr txBox="1"/>
          <p:nvPr>
            <p:ph idx="1" type="body"/>
          </p:nvPr>
        </p:nvSpPr>
        <p:spPr>
          <a:xfrm>
            <a:off x="311700" y="857275"/>
            <a:ext cx="8520600" cy="38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Рекомендации для крепких отношений: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1) Подтверждение времени: указанные 12:00 — местное время Темрюка (UTC+3, MSK). Рекомендация: договоритесь о ритмах жизни и ритуалах заземления (сон, прогулки, массаж, растяжка). Это снизит тревожность, поддержит здоровье и даст устойчивость, нужную для вашей амбициозной цели и семейных планов.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2) Пропишите «контракт отношений»: ценности, роли, финансовые цели, границы общения и правила конфликтов. Вам важны преданность и открытость; ясные договоренности снизят недопонимание, помогут материализовать мечту об удаленной работе, доме и стабильном доходе без изнуряющих споров.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3) Осознанная поддержка карьеры: выделяйте время партнера под ваши проекты и наоборот; еженедельно обсуждайте прогресс. Для вас ключевы признание и результат; совместный трекинг целей укрепит союз и превратит отношения в команду, а не в конкуренцию.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4) Эмоциональная гигиена: «стоп-слово» при перегреве, правило 24 часов на остывание, дневник эмоций, 10‑минутные объятия. Это поможет управлять всплесками чувств, сохранить теплоту и доверие, учитывая вашу чувствительность и потребность в честном диалоге.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b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1" lang="ru" sz="10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Книги для улучшения отношений: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1) Пять языков любви — Гэри Чепмен: поможет точнее выражать и получать любовь, укрепит чувство безопасности и признания.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2) Семь принципов счастливого брака — Джон Готтман: практичные ритуалы, карты любви и навыки конфликт-навигирования.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3) Привязанность — Амир Левин, Рейчел Хеллер: понять свой стиль привязанности и выбирать более совместимого партнера.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4) Границы в браке — Генри Клауд, Джон Таунсенд: бережно выстраивать личные и семейные границы без чувства вины.</a:t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 b="1" sz="800">
              <a:solidFill>
                <a:srgbClr val="16B7C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6" name="Google Shape;726;p96"/>
          <p:cNvSpPr txBox="1"/>
          <p:nvPr>
            <p:ph type="title"/>
          </p:nvPr>
        </p:nvSpPr>
        <p:spPr>
          <a:xfrm>
            <a:off x="311700" y="28457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Индивидуальные рекомендации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18">
              <a:solidFill>
                <a:srgbClr val="16B7C6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18">
              <a:solidFill>
                <a:srgbClr val="16B7C6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</p:txBody>
      </p:sp>
      <p:pic>
        <p:nvPicPr>
          <p:cNvPr id="727" name="Google Shape;727;p96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60752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p97" title="7 (10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97"/>
          <p:cNvSpPr txBox="1"/>
          <p:nvPr>
            <p:ph type="ctrTitle"/>
          </p:nvPr>
        </p:nvSpPr>
        <p:spPr>
          <a:xfrm>
            <a:off x="311708" y="1201175"/>
            <a:ext cx="8520600" cy="2052600"/>
          </a:xfrm>
          <a:prstGeom prst="rect">
            <a:avLst/>
          </a:prstGeom>
          <a:effectLst>
            <a:outerShdw blurRad="71438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000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  <a:t>ЗАВЕРШЕНИЕ</a:t>
            </a:r>
            <a:endParaRPr b="1" sz="5000">
              <a:solidFill>
                <a:srgbClr val="366F8B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44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  <a:t>РАСПАКОВКИ</a:t>
            </a:r>
            <a:endParaRPr b="1" sz="3644">
              <a:solidFill>
                <a:srgbClr val="366F8B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p98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98"/>
          <p:cNvSpPr txBox="1"/>
          <p:nvPr>
            <p:ph idx="1" type="body"/>
          </p:nvPr>
        </p:nvSpPr>
        <p:spPr>
          <a:xfrm flipH="1" rot="10800000">
            <a:off x="4785200" y="6944425"/>
            <a:ext cx="3557400" cy="6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740" name="Google Shape;740;p98"/>
          <p:cNvSpPr txBox="1"/>
          <p:nvPr>
            <p:ph idx="1" type="body"/>
          </p:nvPr>
        </p:nvSpPr>
        <p:spPr>
          <a:xfrm>
            <a:off x="384975" y="1005450"/>
            <a:ext cx="4400100" cy="388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1. «Я и так всё это знаю»</a:t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Что вы можете чувствовать:</a:t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Спокойствие, лёгкое раздражение или мысль: «ничего нового».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Что это может значить:</a:t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Возможно, вы действительно хорошо себя знаете — и это ценно.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Но важно честно свериться с реальностью и задать себе вопрос:</a:t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если я всё это знаю — я уже нахожусь в той точке жизни, к которой хочу прийти?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Если:</a:t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вы полностью довольны своей работой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уровнем дохода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состоянием и энергией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— отлично, отчёт лишь это подтвердил.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Если же нет — значит:</a:t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где-то знания не превращаются в действия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или вы видите себя не до конца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или упускаете важные детали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Отчёт в этом случае — не про новые факты, а про то, что вы пока не используете, хотя знаете.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700"/>
          </a:p>
        </p:txBody>
      </p:sp>
      <p:sp>
        <p:nvSpPr>
          <p:cNvPr id="741" name="Google Shape;741;p98"/>
          <p:cNvSpPr txBox="1"/>
          <p:nvPr/>
        </p:nvSpPr>
        <p:spPr>
          <a:xfrm>
            <a:off x="4924525" y="1005450"/>
            <a:ext cx="3818700" cy="36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2. «Здесь всё слишком общее»</a:t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Что вы можете чувствовать:</a:t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Обесценивание, желание пролистать дальше.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Что это может значить:</a:t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Отчёт — это не готовое решение и не инструкция.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Это материал для исследования себя.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Он показывает:</a:t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направления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особенности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возможные векторы развития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Но глубина появляется, когда вы:</a:t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задаёте себе вопросы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примеряете это на свою жизнь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обсуждаете с экспертом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Часто мы либо:</a:t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слишком быстро пробегаемся по тексту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либо ждём, что «кто-то скажет точно, как надо»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Именно здесь работа с профориентологом даёт больше эффекта </a:t>
            </a:r>
            <a:endParaRPr b="1" sz="1700">
              <a:solidFill>
                <a:srgbClr val="474F52"/>
              </a:solidFill>
            </a:endParaRPr>
          </a:p>
        </p:txBody>
      </p:sp>
      <p:sp>
        <p:nvSpPr>
          <p:cNvPr id="742" name="Google Shape;742;p98"/>
          <p:cNvSpPr txBox="1"/>
          <p:nvPr>
            <p:ph type="title"/>
          </p:nvPr>
        </p:nvSpPr>
        <p:spPr>
          <a:xfrm>
            <a:off x="384975" y="388500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Расшифровка возможных реакций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pic>
        <p:nvPicPr>
          <p:cNvPr id="743" name="Google Shape;743;p98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75147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oogle Shape;748;p99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99"/>
          <p:cNvSpPr txBox="1"/>
          <p:nvPr>
            <p:ph type="title"/>
          </p:nvPr>
        </p:nvSpPr>
        <p:spPr>
          <a:xfrm>
            <a:off x="384975" y="388500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Расшифровка возможных реакций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750" name="Google Shape;750;p99"/>
          <p:cNvSpPr txBox="1"/>
          <p:nvPr>
            <p:ph idx="1" type="body"/>
          </p:nvPr>
        </p:nvSpPr>
        <p:spPr>
          <a:xfrm flipH="1" rot="10800000">
            <a:off x="4785200" y="6944425"/>
            <a:ext cx="3557400" cy="6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751" name="Google Shape;751;p99"/>
          <p:cNvSpPr txBox="1"/>
          <p:nvPr/>
        </p:nvSpPr>
        <p:spPr>
          <a:xfrm>
            <a:off x="384975" y="1245250"/>
            <a:ext cx="4308000" cy="31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3. «Мне не откликается» / «Это не про меня»</a:t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Что вы можете чувствовать:</a:t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Сопротивление, желание спорить или закрыть раздел.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Что это может значить:</a:t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Это может быть защитная реакция.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Когда информация:</a:t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задевает уязвимую зону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указывает на необходимость изменений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выходит за рамки привычного образа себя, психика может защищаться.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Полезный вопрос в этот момент:</a:t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Почему я даже не даю этому шанса?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Важно помнить:</a:t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</a:t>
            </a: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о-настоящему оценить что-то можно только через действие.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Пока вы ничего не попробовали — рано делать вывод.</a:t>
            </a:r>
            <a:endParaRPr b="1" sz="1700">
              <a:solidFill>
                <a:srgbClr val="474F52"/>
              </a:solidFill>
            </a:endParaRPr>
          </a:p>
        </p:txBody>
      </p:sp>
      <p:sp>
        <p:nvSpPr>
          <p:cNvPr id="752" name="Google Shape;752;p99"/>
          <p:cNvSpPr txBox="1"/>
          <p:nvPr/>
        </p:nvSpPr>
        <p:spPr>
          <a:xfrm>
            <a:off x="4901250" y="1245250"/>
            <a:ext cx="38517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4. Тревога или дискомфорт</a:t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Что вы можете чувствовать:</a:t>
            </a: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Внутреннее напряжение, беспокойство, тяжесть.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Что это может значить:</a:t>
            </a: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Отчёт подсветил важную тему: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усталость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внутренний конфликт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несоответствие между желаниями и реальностью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Это не проблема.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Это сигнал, что есть зона, которая давно просит внимания.</a:t>
            </a:r>
            <a:endParaRPr sz="11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53" name="Google Shape;753;p99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75147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Google Shape;758;p100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100"/>
          <p:cNvSpPr txBox="1"/>
          <p:nvPr>
            <p:ph type="title"/>
          </p:nvPr>
        </p:nvSpPr>
        <p:spPr>
          <a:xfrm>
            <a:off x="384975" y="388500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Расшифровка возможных реакций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760" name="Google Shape;760;p100"/>
          <p:cNvSpPr txBox="1"/>
          <p:nvPr>
            <p:ph idx="1" type="body"/>
          </p:nvPr>
        </p:nvSpPr>
        <p:spPr>
          <a:xfrm flipH="1" rot="10800000">
            <a:off x="4785200" y="6944425"/>
            <a:ext cx="3557400" cy="6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761" name="Google Shape;761;p100"/>
          <p:cNvSpPr txBox="1"/>
          <p:nvPr/>
        </p:nvSpPr>
        <p:spPr>
          <a:xfrm>
            <a:off x="384975" y="1245250"/>
            <a:ext cx="4308000" cy="25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5. Обесценивание отчёта или себя</a:t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Фразы вроде:</a:t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«у меня уже не тот возраст»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«у меня не получится»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«это не для меня»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Что это значит:</a:t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Так часто проявляется страх изменений.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Изменения требуют:</a:t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усилий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выхода из привычного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ответственности за выбор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474F52"/>
                </a:solidFill>
                <a:latin typeface="Montserrat"/>
                <a:ea typeface="Montserrat"/>
                <a:cs typeface="Montserrat"/>
                <a:sym typeface="Montserrat"/>
              </a:rPr>
              <a:t>Часто обесценивание — это способ ничего не менять и остаться в знакомом.</a:t>
            </a:r>
            <a:endParaRPr b="1" sz="1100">
              <a:solidFill>
                <a:srgbClr val="47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2" name="Google Shape;762;p100"/>
          <p:cNvSpPr txBox="1"/>
          <p:nvPr/>
        </p:nvSpPr>
        <p:spPr>
          <a:xfrm>
            <a:off x="4901250" y="1245250"/>
            <a:ext cx="3851700" cy="24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6. Эффекта «вау» не произошло</a:t>
            </a:r>
            <a:endParaRPr b="1" sz="11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474F52"/>
                </a:solidFill>
                <a:latin typeface="Montserrat"/>
                <a:ea typeface="Montserrat"/>
                <a:cs typeface="Montserrat"/>
                <a:sym typeface="Montserrat"/>
              </a:rPr>
              <a:t>Это нормально.</a:t>
            </a:r>
            <a:endParaRPr b="1" sz="900">
              <a:solidFill>
                <a:srgbClr val="47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Отчёт:</a:t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не мотивационный текст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не шоу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не обещание быстрых чудес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Его ценность раскрывается со временем:</a:t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при повторном чтении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при сопоставлении с жизнью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при применении на практике (самое главное)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474F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474F52"/>
                </a:solidFill>
                <a:latin typeface="Montserrat"/>
                <a:ea typeface="Montserrat"/>
                <a:cs typeface="Montserrat"/>
                <a:sym typeface="Montserrat"/>
              </a:rPr>
              <a:t>Иногда самые важные выводы приходят не сразу, а через несколько дней или недель. </a:t>
            </a:r>
            <a:endParaRPr b="1" sz="1100">
              <a:solidFill>
                <a:srgbClr val="474F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63" name="Google Shape;763;p100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75147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Google Shape;768;p101" title="3726748 (2).png"/>
          <p:cNvPicPr preferRelativeResize="0"/>
          <p:nvPr/>
        </p:nvPicPr>
        <p:blipFill rotWithShape="1">
          <a:blip r:embed="rId3">
            <a:alphaModFix/>
          </a:blip>
          <a:srcRect b="0" l="49457" r="0" t="22082"/>
          <a:stretch/>
        </p:blipFill>
        <p:spPr>
          <a:xfrm flipH="1">
            <a:off x="-1454650" y="-78250"/>
            <a:ext cx="11051402" cy="57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101"/>
          <p:cNvSpPr txBox="1"/>
          <p:nvPr>
            <p:ph type="title"/>
          </p:nvPr>
        </p:nvSpPr>
        <p:spPr>
          <a:xfrm>
            <a:off x="451425" y="388500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Что делать после распаковки?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770" name="Google Shape;770;p101"/>
          <p:cNvSpPr txBox="1"/>
          <p:nvPr>
            <p:ph idx="1" type="body"/>
          </p:nvPr>
        </p:nvSpPr>
        <p:spPr>
          <a:xfrm flipH="1" rot="10800000">
            <a:off x="4785200" y="6944425"/>
            <a:ext cx="3557400" cy="6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771" name="Google Shape;771;p101"/>
          <p:cNvSpPr txBox="1"/>
          <p:nvPr/>
        </p:nvSpPr>
        <p:spPr>
          <a:xfrm>
            <a:off x="451425" y="868212"/>
            <a:ext cx="8387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Это важный момент — именно здесь чаще всего люди останавливаются, хотя именно сейчас начинается самое ценное.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Отчёт сам по себе ничего не меняет. Меняет только то, что вы </a:t>
            </a: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начнете</a:t>
            </a: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делать по-другому.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72" name="Google Shape;772;p101"/>
          <p:cNvSpPr txBox="1"/>
          <p:nvPr/>
        </p:nvSpPr>
        <p:spPr>
          <a:xfrm>
            <a:off x="4463875" y="1657125"/>
            <a:ext cx="4083300" cy="30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2. Сделайте первый шаг в течение 24 часов</a:t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С точки зрения психологии поведения:</a:t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Если человек не делает действие в первые 24 часа,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вероятность, что он сделает его позже, резко падает.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Это связано с тем, что:</a:t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включаются защитные механизмы психики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появляется обесценивание или прокрастинация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Поэтому важно задать себе вопрос:</a:t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Какое одно маленькое действие я могу сделать уже сегодня или завтра? Может не идеально, но сделать.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Примеры:</a:t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написать одному человеку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выделить 20 минут на важную задачу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убрать одно действие, которое вас истощает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👉 Маленькое действие — это сигнал мозгу: изменения возможны и безопасны.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73" name="Google Shape;773;p101"/>
          <p:cNvSpPr txBox="1"/>
          <p:nvPr/>
        </p:nvSpPr>
        <p:spPr>
          <a:xfrm>
            <a:off x="451425" y="1657125"/>
            <a:ext cx="3463200" cy="28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1. Зафиксируйте главное (5 минут)</a:t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Сразу после прочтения задайте себе один вопрос:</a:t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Что из отчёта зацепило меня сильнее всего?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Это может быть:</a:t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мысль, к которой вы возвращаетесь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фраза, которая вызвала сопротивление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описание, с которым вы не согласны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или наоборот — ощущение «это прям про меня»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Почему это важно:</a:t>
            </a:r>
            <a:endParaRPr b="1" sz="9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мозг лучше всего меняется не через всё сразу, а через фокус на одном.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👉 Выпишите 1–3 пункта, не больше.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Именно они — ваши ключевые точки роста сейчас.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74" name="Google Shape;774;p101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75147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ECF5F9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/>
          <p:nvPr/>
        </p:nvSpPr>
        <p:spPr>
          <a:xfrm>
            <a:off x="-14825" y="5925"/>
            <a:ext cx="9158700" cy="10847400"/>
          </a:xfrm>
          <a:prstGeom prst="rect">
            <a:avLst/>
          </a:prstGeom>
          <a:solidFill>
            <a:srgbClr val="ECF5F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1"/>
          <p:cNvSpPr txBox="1"/>
          <p:nvPr>
            <p:ph type="title"/>
          </p:nvPr>
        </p:nvSpPr>
        <p:spPr>
          <a:xfrm>
            <a:off x="431463" y="15392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Основные данные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122" name="Google Shape;122;p21"/>
          <p:cNvSpPr txBox="1"/>
          <p:nvPr>
            <p:ph idx="1" type="body"/>
          </p:nvPr>
        </p:nvSpPr>
        <p:spPr>
          <a:xfrm>
            <a:off x="311700" y="689875"/>
            <a:ext cx="8464500" cy="10009500"/>
          </a:xfrm>
          <a:prstGeom prst="rect">
            <a:avLst/>
          </a:prstGeom>
        </p:spPr>
        <p:txBody>
          <a:bodyPr anchorCtr="0" anchor="t" bIns="91425" lIns="91425" spcFirstLastPara="1" rIns="91425" wrap="square" tIns="72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1. Увлечения и хобби: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Изучение коучинга: читает материалы, смотрит обучающие видео, анализирует подходы других специалистов. Саморефлексия: любит глубоко анализировать собственные мысли и состояния. Тема здоровья и веса: сильный интерес к вопросам похудения и здорового образа жизни, основанный на личном опыте снижения веса на 35 кг. Медиа: просмотр фильмов и сериалов, контента в Instagram (как по коучингу, так и развлекательного). Желательные практики отдыха и заботы о себе: массаж, растяжка, прогулки по красивым местам.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2. Профессиональная деятельность: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Текущая ситуация: работает не по профилю/«не по назначению». Переход в коучинг: учится помогать людям в похудении и смене сферы деятельности. Мотивация и удовлетворение: высокий заряд от помощи людям и восторженных отзывов клиентов. Намерения по развитию: планирует создание и ведение соцсетей для продвижения, стремится к удаленному формату и стабильному доходу. Ограничения и факторы: физический труд нежелателен из-за проблем со здоровьем; фокус на умственной и коммуникационной работе.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3. Предпочтения в книгах, фильмах и сериалах: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Книги: Константин Харский «Осторожно, двери открываются» — ценит идеи личного роста, обучаемости и достижений через практику. Фильмы и сериалы: российские сериалы о расследованиях («Фишер», «Первый отдел», «Трасса») — интерес к логике, справедливости, системности и работе с фактами.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4. Способы проведения свободного времени: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Текущий формат: просмотр Instagram и коротких видео (обучение и развлечения). Желаемый формат: регулярный массаж, занятия растяжкой, прогулки по красивым местам для глубокого отдыха и восстановления.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5. Цели и мечты: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Стать коучем и работать удаленно, создать стабильный источник дохода. Быть полезной людям: помогать в снижении веса и обретении свободы/изменении сферы деятельности. Создать и развивать личные соцсети для продвижения экспертности. Жить обеспеченной жизнью и получать удовольствие от работы, учитывая ограничения по здоровью.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6. Как видит себя через 5-10 лет: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Востребованный специалист, помогающий людям, с устойчивым доходом. Финансовая стабильность, позволяющая путешествовать, поддерживать здоровое и «красивое» питание, заботиться о себе (массажи, салоны). Улучшенные жилищные условия: жизнь в красивом месте, строительство нового дома. Крепкая семья, любящий муж, дети рядом.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7. Достижения в жизни: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Личный результат: похудение на 35 кг. Жизненные обстоятельства: самостоятельный переезд с семьей на ПМЖ в Турцию, поиск работы и обеспечение себя и детей при ограниченных финансах. Родительство: воспитание детей одной, умение справляться с трудностями и «выходить из любой ситуации».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8. Ценности в людях: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Преданность и открытость; неприятие интриг и предательства. Сострадание и эмпатия как основа нравственного поведения и ненасилия.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9. Идеальная работа или карьера: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Постоянное общение с людьми и решение их проблем через коучинговые методы. Нефизический труд, удаленный или гибридный формат. Должна приносить стабильный доход и создавать много полезных знакомств и встреч.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Основные выводы: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1. Сильные стороны: личная трансформация (–35 кг), стрессоустойчивость, самостоятельность, эмпатия и ориентация на помощь людям; высокая мотивация к обучению.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2. Профессиональный фокус: коучинг снижения веса и карьерных переходов — перспективная ниша, где личная история усиливает доверие к экспертизе.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3. Зоны роста: формализация компетенций (обучение, сертификация, этика, супервизия), разработка программ/пакетов, оттачивание методик измерения результата и сбора отзывов.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4. Личный бренд и продвижение: запустить соцсети с четким позиционированием (кто мой клиент, какая проблема, какой результат и за сколько времени), контент-план (кейсы, мини-уроки, сторителлинг о –35 кг, эфиры, отзывы), воронка (бесплатная сессия/чек-лист → консультация → пакет).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5. Монетизация и формат: определить линейку продуктов (индивидуальный коучинг, групповые потоки по снижению веса, поддерживающие клубы/подписка), тарифы, политику оплаты, онлайн-инструменты (календарь, анкеты, договор-оферта).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6. Организация работы и здоровье: выстроить рутину восстановления (растяжка, прогулки, массаж), сократить «скроллинг» в пользу осознанного отдыха; эргономика удаленной работы с учетом ограничений по здоровью.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7. Навыки и уверенность: развивать навыки коуч-сессий (вопросные техники, работа с целями, мотивация, поддержание границ), тренировать уверенность через практику с обратной связью и ведение портфолио кейсов.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8. Риски: расфокус и прокрастинация из-за избыточного потребления контента; эмоциональное выгорание без границ и расписания; неопределенность дохода без четкого оффера и системы привлечения клиентов.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9. Рекомендации на 90 дней: завершить базовую программу по коучингу и выбрать специализацию; оформить позиционирование и профиль в соцсетях; собрать 3–5 пилотных кейсов со скидкой за развернутые отзывы; запустить регулярный контент и мини-вебинар; настроить онбординг клиента (бриф, договор, оплата, метрики результата).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3" name="Google Shape;123;p21"/>
          <p:cNvSpPr txBox="1"/>
          <p:nvPr>
            <p:ph idx="1" type="body"/>
          </p:nvPr>
        </p:nvSpPr>
        <p:spPr>
          <a:xfrm flipH="1" rot="10800000">
            <a:off x="4785200" y="6944425"/>
            <a:ext cx="3557400" cy="6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600">
              <a:solidFill>
                <a:schemeClr val="dk1"/>
              </a:solidFill>
            </a:endParaRPr>
          </a:p>
        </p:txBody>
      </p:sp>
      <p:pic>
        <p:nvPicPr>
          <p:cNvPr id="124" name="Google Shape;124;p21" title="f3868d7338cf48123c52406e965f9f67.png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365175" y="514976"/>
            <a:ext cx="8413676" cy="24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Google Shape;779;p102" title="3726748 (2).png"/>
          <p:cNvPicPr preferRelativeResize="0"/>
          <p:nvPr/>
        </p:nvPicPr>
        <p:blipFill rotWithShape="1">
          <a:blip r:embed="rId3">
            <a:alphaModFix/>
          </a:blip>
          <a:srcRect b="8479" l="51196" r="6392" t="22082"/>
          <a:stretch/>
        </p:blipFill>
        <p:spPr>
          <a:xfrm flipH="1">
            <a:off x="-56889" y="-87312"/>
            <a:ext cx="927365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102"/>
          <p:cNvSpPr txBox="1"/>
          <p:nvPr>
            <p:ph type="title"/>
          </p:nvPr>
        </p:nvSpPr>
        <p:spPr>
          <a:xfrm>
            <a:off x="451425" y="388500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018">
                <a:solidFill>
                  <a:srgbClr val="366F8B"/>
                </a:solidFill>
                <a:latin typeface="Unbounded Medium"/>
                <a:ea typeface="Unbounded Medium"/>
                <a:cs typeface="Unbounded Medium"/>
                <a:sym typeface="Unbounded Medium"/>
              </a:rPr>
              <a:t>Что делать после распаковки?</a:t>
            </a:r>
            <a:endParaRPr sz="2018">
              <a:solidFill>
                <a:srgbClr val="366F8B"/>
              </a:solidFill>
              <a:latin typeface="Unbounded Medium"/>
              <a:ea typeface="Unbounded Medium"/>
              <a:cs typeface="Unbounded Medium"/>
              <a:sym typeface="Unbounde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pic>
        <p:nvPicPr>
          <p:cNvPr id="781" name="Google Shape;781;p102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63" y="3072026"/>
            <a:ext cx="8413676" cy="418501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102"/>
          <p:cNvSpPr txBox="1"/>
          <p:nvPr>
            <p:ph idx="1" type="body"/>
          </p:nvPr>
        </p:nvSpPr>
        <p:spPr>
          <a:xfrm flipH="1" rot="10800000">
            <a:off x="4785200" y="6944425"/>
            <a:ext cx="3557400" cy="6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783" name="Google Shape;783;p102"/>
          <p:cNvSpPr txBox="1"/>
          <p:nvPr/>
        </p:nvSpPr>
        <p:spPr>
          <a:xfrm>
            <a:off x="451425" y="1110100"/>
            <a:ext cx="37632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3. Сверьтесь с результатами, а не с ощущениями</a:t>
            </a:r>
            <a:endParaRPr b="1" sz="10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После первого действия спросите себя:</a:t>
            </a:r>
            <a:endParaRPr b="1" sz="10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Что изменилось на самом деле?</a:t>
            </a:r>
            <a:endParaRPr sz="10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Стало ли мне чуть яснее / легче / спокойнее?</a:t>
            </a:r>
            <a:endParaRPr sz="10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Появилась ли энергия или понимание следующего шага?</a:t>
            </a:r>
            <a:endParaRPr sz="10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Важно: </a:t>
            </a:r>
            <a:r>
              <a:rPr lang="ru" sz="10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ориентируйтесь не на эмоции, а на факты.</a:t>
            </a:r>
            <a:endParaRPr sz="10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Даже минимальный сдвиг — это уже результат. Поблагодарите себя за это</a:t>
            </a:r>
            <a:endParaRPr sz="10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84" name="Google Shape;784;p102"/>
          <p:cNvSpPr txBox="1"/>
          <p:nvPr/>
        </p:nvSpPr>
        <p:spPr>
          <a:xfrm>
            <a:off x="4411500" y="1110100"/>
            <a:ext cx="42216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4. Возвращайтесь к отчёту как к рабочему инструменту</a:t>
            </a:r>
            <a:endParaRPr b="1" sz="10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Отчёт — не одноразовый документ. Он работает как карта, к которой вы возвращаетесь по мере изменений.</a:t>
            </a:r>
            <a:endParaRPr sz="10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66F8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Рекомендуется:</a:t>
            </a:r>
            <a:endParaRPr b="1" sz="10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возвращаться к отчёту раз в 1–2 недели</a:t>
            </a:r>
            <a:endParaRPr sz="10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перечитывать ключевые разделы</a:t>
            </a:r>
            <a:endParaRPr sz="10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• отмечать, что изменилось в ощущениях и действиях</a:t>
            </a:r>
            <a:endParaRPr sz="10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10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• ставьте себе новые цели и задачи - действуйте!</a:t>
            </a:r>
            <a:endParaRPr sz="10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366F8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5" name="Google Shape;785;p102"/>
          <p:cNvSpPr txBox="1"/>
          <p:nvPr/>
        </p:nvSpPr>
        <p:spPr>
          <a:xfrm>
            <a:off x="451425" y="3490525"/>
            <a:ext cx="69693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366F8B"/>
                </a:solidFill>
                <a:latin typeface="Montserrat"/>
                <a:ea typeface="Montserrat"/>
                <a:cs typeface="Montserrat"/>
                <a:sym typeface="Montserrat"/>
              </a:rPr>
              <a:t>Важно понять:</a:t>
            </a:r>
            <a:r>
              <a:rPr b="1" lang="ru" sz="900">
                <a:solidFill>
                  <a:srgbClr val="474F5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</a:t>
            </a: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тчёт — это точка старта, а не финал. Он начинает работать только тогда, когда вы: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• делаете первый шаг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• возвращаетесь к нему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• и постепенно внедряете изменения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474F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Даже одно маленькое действие сегодня ценнее десяти осознаний «на потом».</a:t>
            </a:r>
            <a:endParaRPr sz="900">
              <a:solidFill>
                <a:srgbClr val="474F5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" name="Google Shape;790;p103" title="7 (10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103"/>
          <p:cNvSpPr txBox="1"/>
          <p:nvPr>
            <p:ph type="ctrTitle"/>
          </p:nvPr>
        </p:nvSpPr>
        <p:spPr>
          <a:xfrm>
            <a:off x="311688" y="971350"/>
            <a:ext cx="8520600" cy="2883300"/>
          </a:xfrm>
          <a:prstGeom prst="rect">
            <a:avLst/>
          </a:prstGeom>
          <a:effectLst>
            <a:outerShdw blurRad="57150" rotWithShape="0" algn="bl" dir="5400000" dist="19050">
              <a:srgbClr val="16B7C6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933">
                <a:solidFill>
                  <a:srgbClr val="474F52"/>
                </a:solidFill>
                <a:latin typeface="Unbounded"/>
                <a:ea typeface="Unbounded"/>
                <a:cs typeface="Unbounded"/>
                <a:sym typeface="Unbounded"/>
              </a:rPr>
              <a:t>ПОМНИ, ЧТОБЫ ПОЛУЧИТЬ БОЛЬШЕЕ, </a:t>
            </a:r>
            <a:br>
              <a:rPr b="1" lang="ru" sz="1933">
                <a:solidFill>
                  <a:srgbClr val="474F52"/>
                </a:solidFill>
                <a:latin typeface="Unbounded"/>
                <a:ea typeface="Unbounded"/>
                <a:cs typeface="Unbounded"/>
                <a:sym typeface="Unbounded"/>
              </a:rPr>
            </a:br>
            <a:r>
              <a:rPr b="1" lang="ru" sz="1933">
                <a:solidFill>
                  <a:srgbClr val="474F52"/>
                </a:solidFill>
                <a:latin typeface="Unbounded"/>
                <a:ea typeface="Unbounded"/>
                <a:cs typeface="Unbounded"/>
                <a:sym typeface="Unbounded"/>
              </a:rPr>
              <a:t>НУЖНО СНАЧАЛА СЕБЕ ЭТО ПОЗВОЛИТЬ.</a:t>
            </a:r>
            <a:br>
              <a:rPr b="1" lang="ru" sz="5000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</a:br>
            <a:br>
              <a:rPr b="1" lang="ru" sz="5000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</a:br>
            <a:r>
              <a:rPr b="1" lang="ru" sz="5000">
                <a:solidFill>
                  <a:srgbClr val="366F8B"/>
                </a:solidFill>
                <a:latin typeface="Unbounded"/>
                <a:ea typeface="Unbounded"/>
                <a:cs typeface="Unbounded"/>
                <a:sym typeface="Unbounded"/>
              </a:rPr>
              <a:t>ВЕРЬ В СЕБЯ</a:t>
            </a:r>
            <a:endParaRPr b="1" sz="3644">
              <a:solidFill>
                <a:srgbClr val="366F8B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792" name="Google Shape;792;p103" title="f3868d7338cf48123c52406e965f9f67.png"/>
          <p:cNvPicPr preferRelativeResize="0"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65150" y="2362501"/>
            <a:ext cx="8413676" cy="418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